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sldIdLst>
    <p:sldId id="531" r:id="rId2"/>
    <p:sldId id="749" r:id="rId3"/>
    <p:sldId id="797" r:id="rId4"/>
    <p:sldId id="751" r:id="rId5"/>
    <p:sldId id="752" r:id="rId6"/>
    <p:sldId id="799" r:id="rId7"/>
    <p:sldId id="802" r:id="rId8"/>
    <p:sldId id="800" r:id="rId9"/>
    <p:sldId id="801" r:id="rId10"/>
    <p:sldId id="796" r:id="rId11"/>
    <p:sldId id="794" r:id="rId12"/>
    <p:sldId id="795" r:id="rId13"/>
    <p:sldId id="293" r:id="rId14"/>
    <p:sldId id="659" r:id="rId15"/>
    <p:sldId id="294" r:id="rId16"/>
    <p:sldId id="510" r:id="rId17"/>
    <p:sldId id="511" r:id="rId18"/>
    <p:sldId id="590" r:id="rId19"/>
    <p:sldId id="664" r:id="rId20"/>
    <p:sldId id="733" r:id="rId21"/>
    <p:sldId id="738" r:id="rId22"/>
    <p:sldId id="739" r:id="rId23"/>
    <p:sldId id="740" r:id="rId24"/>
    <p:sldId id="741" r:id="rId25"/>
    <p:sldId id="408" r:id="rId26"/>
    <p:sldId id="507" r:id="rId27"/>
    <p:sldId id="508" r:id="rId28"/>
    <p:sldId id="516" r:id="rId29"/>
    <p:sldId id="506" r:id="rId30"/>
    <p:sldId id="647" r:id="rId31"/>
    <p:sldId id="458" r:id="rId32"/>
    <p:sldId id="601" r:id="rId33"/>
    <p:sldId id="803" r:id="rId34"/>
    <p:sldId id="804" r:id="rId35"/>
    <p:sldId id="755" r:id="rId36"/>
    <p:sldId id="495" r:id="rId37"/>
    <p:sldId id="493" r:id="rId38"/>
    <p:sldId id="521" r:id="rId39"/>
    <p:sldId id="665" r:id="rId40"/>
    <p:sldId id="628" r:id="rId41"/>
    <p:sldId id="572" r:id="rId42"/>
    <p:sldId id="772" r:id="rId43"/>
    <p:sldId id="773" r:id="rId44"/>
    <p:sldId id="774" r:id="rId45"/>
    <p:sldId id="608" r:id="rId46"/>
    <p:sldId id="625" r:id="rId47"/>
    <p:sldId id="626" r:id="rId48"/>
    <p:sldId id="627" r:id="rId49"/>
    <p:sldId id="577" r:id="rId50"/>
    <p:sldId id="657" r:id="rId51"/>
    <p:sldId id="775" r:id="rId52"/>
    <p:sldId id="756" r:id="rId53"/>
    <p:sldId id="776" r:id="rId54"/>
    <p:sldId id="758" r:id="rId55"/>
    <p:sldId id="660" r:id="rId56"/>
    <p:sldId id="759" r:id="rId57"/>
    <p:sldId id="661" r:id="rId58"/>
    <p:sldId id="663" r:id="rId59"/>
    <p:sldId id="672" r:id="rId60"/>
    <p:sldId id="767" r:id="rId61"/>
    <p:sldId id="762" r:id="rId62"/>
    <p:sldId id="764" r:id="rId63"/>
    <p:sldId id="674" r:id="rId64"/>
    <p:sldId id="675" r:id="rId65"/>
    <p:sldId id="765" r:id="rId66"/>
    <p:sldId id="676" r:id="rId67"/>
    <p:sldId id="677" r:id="rId68"/>
    <p:sldId id="678" r:id="rId69"/>
    <p:sldId id="679" r:id="rId70"/>
    <p:sldId id="766" r:id="rId71"/>
    <p:sldId id="680" r:id="rId72"/>
    <p:sldId id="681" r:id="rId73"/>
    <p:sldId id="682" r:id="rId74"/>
    <p:sldId id="683" r:id="rId75"/>
    <p:sldId id="684" r:id="rId76"/>
    <p:sldId id="777" r:id="rId77"/>
    <p:sldId id="685" r:id="rId78"/>
    <p:sldId id="686" r:id="rId79"/>
    <p:sldId id="687" r:id="rId80"/>
    <p:sldId id="688" r:id="rId81"/>
    <p:sldId id="768" r:id="rId82"/>
    <p:sldId id="789" r:id="rId83"/>
    <p:sldId id="790" r:id="rId84"/>
    <p:sldId id="791" r:id="rId85"/>
    <p:sldId id="770" r:id="rId86"/>
    <p:sldId id="785" r:id="rId87"/>
    <p:sldId id="780" r:id="rId88"/>
    <p:sldId id="689" r:id="rId89"/>
    <p:sldId id="690" r:id="rId90"/>
    <p:sldId id="691" r:id="rId91"/>
    <p:sldId id="692" r:id="rId92"/>
    <p:sldId id="693" r:id="rId93"/>
    <p:sldId id="694" r:id="rId94"/>
    <p:sldId id="695" r:id="rId95"/>
    <p:sldId id="696" r:id="rId96"/>
    <p:sldId id="697" r:id="rId97"/>
    <p:sldId id="732" r:id="rId98"/>
    <p:sldId id="754" r:id="rId99"/>
    <p:sldId id="699" r:id="rId100"/>
    <p:sldId id="702" r:id="rId101"/>
    <p:sldId id="703" r:id="rId102"/>
    <p:sldId id="704" r:id="rId103"/>
    <p:sldId id="705" r:id="rId104"/>
    <p:sldId id="706" r:id="rId105"/>
    <p:sldId id="707" r:id="rId106"/>
    <p:sldId id="709" r:id="rId107"/>
    <p:sldId id="710" r:id="rId108"/>
    <p:sldId id="711" r:id="rId109"/>
    <p:sldId id="712" r:id="rId110"/>
    <p:sldId id="713" r:id="rId111"/>
    <p:sldId id="714" r:id="rId112"/>
    <p:sldId id="715" r:id="rId113"/>
    <p:sldId id="716" r:id="rId114"/>
    <p:sldId id="717" r:id="rId115"/>
    <p:sldId id="718" r:id="rId116"/>
    <p:sldId id="719" r:id="rId117"/>
    <p:sldId id="720" r:id="rId118"/>
    <p:sldId id="721" r:id="rId119"/>
    <p:sldId id="722" r:id="rId120"/>
    <p:sldId id="734" r:id="rId121"/>
    <p:sldId id="724" r:id="rId122"/>
    <p:sldId id="726" r:id="rId123"/>
    <p:sldId id="798" r:id="rId124"/>
    <p:sldId id="727" r:id="rId125"/>
    <p:sldId id="728" r:id="rId126"/>
    <p:sldId id="729" r:id="rId127"/>
    <p:sldId id="730" r:id="rId128"/>
    <p:sldId id="731" r:id="rId129"/>
    <p:sldId id="745" r:id="rId130"/>
    <p:sldId id="746" r:id="rId131"/>
    <p:sldId id="747" r:id="rId132"/>
    <p:sldId id="742" r:id="rId133"/>
    <p:sldId id="743" r:id="rId134"/>
    <p:sldId id="744" r:id="rId135"/>
    <p:sldId id="779" r:id="rId136"/>
    <p:sldId id="784" r:id="rId137"/>
    <p:sldId id="783" r:id="rId138"/>
    <p:sldId id="786" r:id="rId139"/>
    <p:sldId id="782" r:id="rId140"/>
    <p:sldId id="792" r:id="rId141"/>
    <p:sldId id="793" r:id="rId142"/>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3333F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7" autoAdjust="0"/>
    <p:restoredTop sz="94614" autoAdjust="0"/>
  </p:normalViewPr>
  <p:slideViewPr>
    <p:cSldViewPr>
      <p:cViewPr varScale="1">
        <p:scale>
          <a:sx n="68" d="100"/>
          <a:sy n="68" d="100"/>
        </p:scale>
        <p:origin x="-1421" y="-77"/>
      </p:cViewPr>
      <p:guideLst>
        <p:guide orient="horz" pos="2160"/>
        <p:guide pos="2880"/>
        <p:guide pos="5759"/>
      </p:guideLst>
    </p:cSldViewPr>
  </p:slideViewPr>
  <p:notesTextViewPr>
    <p:cViewPr>
      <p:scale>
        <a:sx n="100" d="100"/>
        <a:sy n="100" d="100"/>
      </p:scale>
      <p:origin x="0" y="0"/>
    </p:cViewPr>
  </p:notesTextViewPr>
  <p:sorterViewPr>
    <p:cViewPr varScale="1">
      <p:scale>
        <a:sx n="1" d="1"/>
        <a:sy n="1" d="1"/>
      </p:scale>
      <p:origin x="0" y="272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image" Target="../media/image138.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6" Type="http://schemas.openxmlformats.org/officeDocument/2006/relationships/image" Target="../media/image161.wmf"/><Relationship Id="rId5" Type="http://schemas.openxmlformats.org/officeDocument/2006/relationships/image" Target="../media/image160.wmf"/><Relationship Id="rId4" Type="http://schemas.openxmlformats.org/officeDocument/2006/relationships/image" Target="../media/image159.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92DC9E9E-C76D-46E1-BCA7-A3C61D02D9AA}"/>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Arial" charset="0"/>
              </a:defRPr>
            </a:lvl1pPr>
          </a:lstStyle>
          <a:p>
            <a:pPr>
              <a:defRPr/>
            </a:pPr>
            <a:endParaRPr lang="ru-RU"/>
          </a:p>
        </p:txBody>
      </p:sp>
      <p:sp>
        <p:nvSpPr>
          <p:cNvPr id="37891" name="Rectangle 3">
            <a:extLst>
              <a:ext uri="{FF2B5EF4-FFF2-40B4-BE49-F238E27FC236}">
                <a16:creationId xmlns="" xmlns:a16="http://schemas.microsoft.com/office/drawing/2014/main" id="{01997843-446A-4020-B1B2-1C4D5D411BB1}"/>
              </a:ext>
            </a:extLst>
          </p:cNvPr>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ru-RU"/>
          </a:p>
        </p:txBody>
      </p:sp>
      <p:sp>
        <p:nvSpPr>
          <p:cNvPr id="101380" name="Rectangle 4">
            <a:extLst>
              <a:ext uri="{FF2B5EF4-FFF2-40B4-BE49-F238E27FC236}">
                <a16:creationId xmlns="" xmlns:a16="http://schemas.microsoft.com/office/drawing/2014/main" id="{76DCDE53-5DCC-4DCC-8176-947215AA7AB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 xmlns:a16="http://schemas.microsoft.com/office/drawing/2014/main" id="{41FCCEF7-9A3D-420B-BD38-AF242F3E4350}"/>
              </a:ext>
            </a:extLst>
          </p:cNvPr>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37894" name="Rectangle 6">
            <a:extLst>
              <a:ext uri="{FF2B5EF4-FFF2-40B4-BE49-F238E27FC236}">
                <a16:creationId xmlns="" xmlns:a16="http://schemas.microsoft.com/office/drawing/2014/main" id="{21251FAB-7BCD-4B2A-B896-11C59E33E212}"/>
              </a:ext>
            </a:extLst>
          </p:cNvPr>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Arial" charset="0"/>
              </a:defRPr>
            </a:lvl1pPr>
          </a:lstStyle>
          <a:p>
            <a:pPr>
              <a:defRPr/>
            </a:pPr>
            <a:endParaRPr lang="ru-RU"/>
          </a:p>
        </p:txBody>
      </p:sp>
      <p:sp>
        <p:nvSpPr>
          <p:cNvPr id="37895" name="Rectangle 7">
            <a:extLst>
              <a:ext uri="{FF2B5EF4-FFF2-40B4-BE49-F238E27FC236}">
                <a16:creationId xmlns="" xmlns:a16="http://schemas.microsoft.com/office/drawing/2014/main" id="{7D9B623D-C410-4FBC-AB9E-D56E9C0E125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fld id="{15153D98-DBDE-4C3C-A3A3-574B7EDE1594}" type="slidenum">
              <a:rPr lang="ru-RU" altLang="ru-RU"/>
              <a:pPr/>
              <a:t>‹#›</a:t>
            </a:fld>
            <a:endParaRPr lang="ru-RU" altLang="ru-RU"/>
          </a:p>
        </p:txBody>
      </p:sp>
    </p:spTree>
    <p:extLst>
      <p:ext uri="{BB962C8B-B14F-4D97-AF65-F5344CB8AC3E}">
        <p14:creationId xmlns:p14="http://schemas.microsoft.com/office/powerpoint/2010/main" val="6926208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Образ слайда 1">
            <a:extLst>
              <a:ext uri="{FF2B5EF4-FFF2-40B4-BE49-F238E27FC236}">
                <a16:creationId xmlns="" xmlns:a16="http://schemas.microsoft.com/office/drawing/2014/main" id="{6704EA0D-E908-4870-B16D-E85F368FCF2F}"/>
              </a:ext>
            </a:extLst>
          </p:cNvPr>
          <p:cNvSpPr>
            <a:spLocks noGrp="1" noRot="1" noChangeAspect="1" noChangeArrowheads="1" noTextEdit="1"/>
          </p:cNvSpPr>
          <p:nvPr>
            <p:ph type="sldImg"/>
          </p:nvPr>
        </p:nvSpPr>
        <p:spPr>
          <a:ln/>
        </p:spPr>
      </p:sp>
      <p:sp>
        <p:nvSpPr>
          <p:cNvPr id="103427" name="Заметки 2">
            <a:extLst>
              <a:ext uri="{FF2B5EF4-FFF2-40B4-BE49-F238E27FC236}">
                <a16:creationId xmlns="" xmlns:a16="http://schemas.microsoft.com/office/drawing/2014/main" id="{35ABEEB6-86A0-47D3-B231-1E697A3EDBC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cs typeface="Arial" panose="020B0604020202020204" pitchFamily="34" charset="0"/>
            </a:endParaRPr>
          </a:p>
        </p:txBody>
      </p:sp>
      <p:sp>
        <p:nvSpPr>
          <p:cNvPr id="103428" name="Номер слайда 3">
            <a:extLst>
              <a:ext uri="{FF2B5EF4-FFF2-40B4-BE49-F238E27FC236}">
                <a16:creationId xmlns="" xmlns:a16="http://schemas.microsoft.com/office/drawing/2014/main" id="{169D898D-3A89-4B60-B676-C743083B079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630BFE-28A4-4B68-B60D-90BC47B7EA73}" type="slidenum">
              <a:rPr lang="ru-RU" altLang="ru-RU"/>
              <a:pPr>
                <a:spcBef>
                  <a:spcPct val="0"/>
                </a:spcBef>
              </a:pPr>
              <a:t>27</a:t>
            </a:fld>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 xmlns:a16="http://schemas.microsoft.com/office/drawing/2014/main" id="{380D9D16-9FFA-4D7C-A05C-0006F3A69E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485709-6A01-449A-BD28-69BEB92F1CA7}" type="slidenum">
              <a:rPr lang="ru-RU" altLang="ru-RU"/>
              <a:pPr/>
              <a:t>104</a:t>
            </a:fld>
            <a:endParaRPr lang="ru-RU" altLang="ru-RU"/>
          </a:p>
        </p:txBody>
      </p:sp>
      <p:sp>
        <p:nvSpPr>
          <p:cNvPr id="114691" name="Rectangle 2">
            <a:extLst>
              <a:ext uri="{FF2B5EF4-FFF2-40B4-BE49-F238E27FC236}">
                <a16:creationId xmlns="" xmlns:a16="http://schemas.microsoft.com/office/drawing/2014/main" id="{334E6C88-08ED-4309-A5DC-8D47FAB998E4}"/>
              </a:ext>
            </a:extLst>
          </p:cNvPr>
          <p:cNvSpPr>
            <a:spLocks noGrp="1" noRot="1" noChangeAspect="1" noChangeArrowheads="1" noTextEdit="1"/>
          </p:cNvSpPr>
          <p:nvPr>
            <p:ph type="sldImg"/>
          </p:nvPr>
        </p:nvSpPr>
        <p:spPr>
          <a:ln/>
        </p:spPr>
      </p:sp>
      <p:sp>
        <p:nvSpPr>
          <p:cNvPr id="114692" name="Rectangle 3">
            <a:extLst>
              <a:ext uri="{FF2B5EF4-FFF2-40B4-BE49-F238E27FC236}">
                <a16:creationId xmlns="" xmlns:a16="http://schemas.microsoft.com/office/drawing/2014/main" id="{E4D54066-D183-4E45-89FC-91CFDF2F6D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 xmlns:a16="http://schemas.microsoft.com/office/drawing/2014/main" id="{C97C128C-A122-46C0-8136-5BE3038D70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26E7B6-DACF-45A5-861D-67EB1D0901B7}" type="slidenum">
              <a:rPr lang="ru-RU" altLang="ru-RU"/>
              <a:pPr/>
              <a:t>133</a:t>
            </a:fld>
            <a:endParaRPr lang="ru-RU" altLang="ru-RU"/>
          </a:p>
        </p:txBody>
      </p:sp>
      <p:sp>
        <p:nvSpPr>
          <p:cNvPr id="112643" name="Rectangle 2">
            <a:extLst>
              <a:ext uri="{FF2B5EF4-FFF2-40B4-BE49-F238E27FC236}">
                <a16:creationId xmlns="" xmlns:a16="http://schemas.microsoft.com/office/drawing/2014/main" id="{B7398ADE-C47F-4512-A756-C13826EA5538}"/>
              </a:ext>
            </a:extLst>
          </p:cNvPr>
          <p:cNvSpPr>
            <a:spLocks noGrp="1" noRot="1" noChangeAspect="1" noChangeArrowheads="1" noTextEdit="1"/>
          </p:cNvSpPr>
          <p:nvPr>
            <p:ph type="sldImg"/>
          </p:nvPr>
        </p:nvSpPr>
        <p:spPr>
          <a:ln/>
        </p:spPr>
      </p:sp>
      <p:sp>
        <p:nvSpPr>
          <p:cNvPr id="112644" name="Rectangle 3">
            <a:extLst>
              <a:ext uri="{FF2B5EF4-FFF2-40B4-BE49-F238E27FC236}">
                <a16:creationId xmlns="" xmlns:a16="http://schemas.microsoft.com/office/drawing/2014/main" id="{18572055-72A6-4669-8293-2C484A63A6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300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 xmlns:a16="http://schemas.microsoft.com/office/drawing/2014/main" id="{0059467A-6D49-4153-9565-CE56E3E126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661719-4BDF-4AF2-BB7E-5FB965836502}" type="slidenum">
              <a:rPr lang="ru-RU" altLang="ru-RU"/>
              <a:pPr/>
              <a:t>134</a:t>
            </a:fld>
            <a:endParaRPr lang="ru-RU" altLang="ru-RU"/>
          </a:p>
        </p:txBody>
      </p:sp>
      <p:sp>
        <p:nvSpPr>
          <p:cNvPr id="115715" name="Rectangle 2">
            <a:extLst>
              <a:ext uri="{FF2B5EF4-FFF2-40B4-BE49-F238E27FC236}">
                <a16:creationId xmlns="" xmlns:a16="http://schemas.microsoft.com/office/drawing/2014/main" id="{8039C591-EC46-4847-B17A-DB9279D84F0C}"/>
              </a:ext>
            </a:extLst>
          </p:cNvPr>
          <p:cNvSpPr>
            <a:spLocks noGrp="1" noRot="1" noChangeAspect="1" noChangeArrowheads="1" noTextEdit="1"/>
          </p:cNvSpPr>
          <p:nvPr>
            <p:ph type="sldImg"/>
          </p:nvPr>
        </p:nvSpPr>
        <p:spPr>
          <a:ln/>
        </p:spPr>
      </p:sp>
      <p:sp>
        <p:nvSpPr>
          <p:cNvPr id="115716" name="Rectangle 3">
            <a:extLst>
              <a:ext uri="{FF2B5EF4-FFF2-40B4-BE49-F238E27FC236}">
                <a16:creationId xmlns="" xmlns:a16="http://schemas.microsoft.com/office/drawing/2014/main" id="{4CAD2BBD-B7C9-4D00-855B-DCEC82F961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24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a:extLst>
              <a:ext uri="{FF2B5EF4-FFF2-40B4-BE49-F238E27FC236}">
                <a16:creationId xmlns="" xmlns:a16="http://schemas.microsoft.com/office/drawing/2014/main" id="{6BDC2897-39B3-405A-9D72-A59DDFE99703}"/>
              </a:ext>
            </a:extLst>
          </p:cNvPr>
          <p:cNvSpPr>
            <a:spLocks noGrp="1" noRot="1" noChangeAspect="1" noChangeArrowheads="1" noTextEdit="1"/>
          </p:cNvSpPr>
          <p:nvPr>
            <p:ph type="sldImg"/>
          </p:nvPr>
        </p:nvSpPr>
        <p:spPr>
          <a:ln/>
        </p:spPr>
      </p:sp>
      <p:sp>
        <p:nvSpPr>
          <p:cNvPr id="104451" name="Заметки 2">
            <a:extLst>
              <a:ext uri="{FF2B5EF4-FFF2-40B4-BE49-F238E27FC236}">
                <a16:creationId xmlns="" xmlns:a16="http://schemas.microsoft.com/office/drawing/2014/main" id="{1C2FADC2-3257-47AD-8B4D-28D65B483DB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cs typeface="Arial" panose="020B0604020202020204" pitchFamily="34" charset="0"/>
            </a:endParaRPr>
          </a:p>
        </p:txBody>
      </p:sp>
      <p:sp>
        <p:nvSpPr>
          <p:cNvPr id="104452" name="Номер слайда 3">
            <a:extLst>
              <a:ext uri="{FF2B5EF4-FFF2-40B4-BE49-F238E27FC236}">
                <a16:creationId xmlns="" xmlns:a16="http://schemas.microsoft.com/office/drawing/2014/main" id="{D9F45894-3D23-466E-9206-5A1FFBE6F15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B84FFCC-196E-443F-BC65-80C21E09CE6E}" type="slidenum">
              <a:rPr lang="ru-RU" altLang="ru-RU"/>
              <a:pPr>
                <a:spcBef>
                  <a:spcPct val="0"/>
                </a:spcBef>
              </a:pPr>
              <a:t>29</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a:extLst>
              <a:ext uri="{FF2B5EF4-FFF2-40B4-BE49-F238E27FC236}">
                <a16:creationId xmlns="" xmlns:a16="http://schemas.microsoft.com/office/drawing/2014/main" id="{02E47DBF-A59A-4B2E-B03B-C0765FFCA652}"/>
              </a:ext>
            </a:extLst>
          </p:cNvPr>
          <p:cNvSpPr>
            <a:spLocks noGrp="1" noRot="1" noChangeAspect="1" noChangeArrowheads="1" noTextEdit="1"/>
          </p:cNvSpPr>
          <p:nvPr>
            <p:ph type="sldImg"/>
          </p:nvPr>
        </p:nvSpPr>
        <p:spPr>
          <a:ln/>
        </p:spPr>
      </p:sp>
      <p:sp>
        <p:nvSpPr>
          <p:cNvPr id="105475" name="Заметки 2">
            <a:extLst>
              <a:ext uri="{FF2B5EF4-FFF2-40B4-BE49-F238E27FC236}">
                <a16:creationId xmlns="" xmlns:a16="http://schemas.microsoft.com/office/drawing/2014/main" id="{15A03441-2DA9-45A5-AF04-1BD2CD5DB3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cs typeface="Arial" panose="020B0604020202020204" pitchFamily="34" charset="0"/>
            </a:endParaRPr>
          </a:p>
        </p:txBody>
      </p:sp>
      <p:sp>
        <p:nvSpPr>
          <p:cNvPr id="105476" name="Номер слайда 3">
            <a:extLst>
              <a:ext uri="{FF2B5EF4-FFF2-40B4-BE49-F238E27FC236}">
                <a16:creationId xmlns="" xmlns:a16="http://schemas.microsoft.com/office/drawing/2014/main" id="{0E846DD4-1BB8-44B3-B6BC-9043B869B8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C7FC1FA-3CFD-4CE7-9120-D4A9316E8C71}" type="slidenum">
              <a:rPr lang="ru-RU" altLang="ru-RU"/>
              <a:pPr>
                <a:spcBef>
                  <a:spcPct val="0"/>
                </a:spcBef>
              </a:pPr>
              <a:t>32</a:t>
            </a:fld>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 xmlns:a16="http://schemas.microsoft.com/office/drawing/2014/main" id="{BC374F8C-C376-4E8D-9B4D-785B94AD4A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6D8DF4C-D86B-472D-B36D-D9268B35E57B}" type="slidenum">
              <a:rPr lang="ru-RU" altLang="ru-RU"/>
              <a:pPr>
                <a:spcBef>
                  <a:spcPct val="0"/>
                </a:spcBef>
              </a:pPr>
              <a:t>36</a:t>
            </a:fld>
            <a:endParaRPr lang="ru-RU" altLang="ru-RU"/>
          </a:p>
        </p:txBody>
      </p:sp>
      <p:sp>
        <p:nvSpPr>
          <p:cNvPr id="106499" name="Rectangle 2">
            <a:extLst>
              <a:ext uri="{FF2B5EF4-FFF2-40B4-BE49-F238E27FC236}">
                <a16:creationId xmlns="" xmlns:a16="http://schemas.microsoft.com/office/drawing/2014/main" id="{3ACEB4BD-7722-4790-990F-0807F5A08C8D}"/>
              </a:ext>
            </a:extLst>
          </p:cNvPr>
          <p:cNvSpPr>
            <a:spLocks noGrp="1" noRot="1" noChangeAspect="1" noChangeArrowheads="1" noTextEdit="1"/>
          </p:cNvSpPr>
          <p:nvPr>
            <p:ph type="sldImg"/>
          </p:nvPr>
        </p:nvSpPr>
        <p:spPr>
          <a:ln/>
        </p:spPr>
      </p:sp>
      <p:sp>
        <p:nvSpPr>
          <p:cNvPr id="106500" name="Rectangle 3">
            <a:extLst>
              <a:ext uri="{FF2B5EF4-FFF2-40B4-BE49-F238E27FC236}">
                <a16:creationId xmlns="" xmlns:a16="http://schemas.microsoft.com/office/drawing/2014/main" id="{C438A1DB-2BB6-48AD-9C0E-A032A94EAA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 xmlns:a16="http://schemas.microsoft.com/office/drawing/2014/main" id="{5AD379F6-F7FA-4144-A60F-353A19C7DF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9797A4A-708B-4EC1-B794-74C993FDFB10}" type="slidenum">
              <a:rPr lang="ru-RU" altLang="ru-RU"/>
              <a:pPr>
                <a:spcBef>
                  <a:spcPct val="0"/>
                </a:spcBef>
              </a:pPr>
              <a:t>37</a:t>
            </a:fld>
            <a:endParaRPr lang="ru-RU" altLang="ru-RU"/>
          </a:p>
        </p:txBody>
      </p:sp>
      <p:sp>
        <p:nvSpPr>
          <p:cNvPr id="107523" name="Rectangle 2">
            <a:extLst>
              <a:ext uri="{FF2B5EF4-FFF2-40B4-BE49-F238E27FC236}">
                <a16:creationId xmlns="" xmlns:a16="http://schemas.microsoft.com/office/drawing/2014/main" id="{5788C72B-E457-431E-AC83-DB36C3F15D5D}"/>
              </a:ext>
            </a:extLst>
          </p:cNvPr>
          <p:cNvSpPr>
            <a:spLocks noGrp="1" noRot="1" noChangeAspect="1" noChangeArrowheads="1" noTextEdit="1"/>
          </p:cNvSpPr>
          <p:nvPr>
            <p:ph type="sldImg"/>
          </p:nvPr>
        </p:nvSpPr>
        <p:spPr>
          <a:ln/>
        </p:spPr>
      </p:sp>
      <p:sp>
        <p:nvSpPr>
          <p:cNvPr id="107524" name="Rectangle 3">
            <a:extLst>
              <a:ext uri="{FF2B5EF4-FFF2-40B4-BE49-F238E27FC236}">
                <a16:creationId xmlns="" xmlns:a16="http://schemas.microsoft.com/office/drawing/2014/main" id="{94404D57-6293-4858-B698-8066DAEAB8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a:extLst>
              <a:ext uri="{FF2B5EF4-FFF2-40B4-BE49-F238E27FC236}">
                <a16:creationId xmlns="" xmlns:a16="http://schemas.microsoft.com/office/drawing/2014/main" id="{1AFD975B-B93E-46A1-ACC1-65043150DC50}"/>
              </a:ext>
            </a:extLst>
          </p:cNvPr>
          <p:cNvSpPr>
            <a:spLocks noGrp="1" noRot="1" noChangeAspect="1" noChangeArrowheads="1" noTextEdit="1"/>
          </p:cNvSpPr>
          <p:nvPr>
            <p:ph type="sldImg"/>
          </p:nvPr>
        </p:nvSpPr>
        <p:spPr>
          <a:ln/>
        </p:spPr>
      </p:sp>
      <p:sp>
        <p:nvSpPr>
          <p:cNvPr id="108547" name="Заметки 2">
            <a:extLst>
              <a:ext uri="{FF2B5EF4-FFF2-40B4-BE49-F238E27FC236}">
                <a16:creationId xmlns="" xmlns:a16="http://schemas.microsoft.com/office/drawing/2014/main" id="{57C81F46-169F-4C0B-834F-8D4BF5F0E9B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cs typeface="Arial" panose="020B0604020202020204" pitchFamily="34" charset="0"/>
            </a:endParaRPr>
          </a:p>
        </p:txBody>
      </p:sp>
      <p:sp>
        <p:nvSpPr>
          <p:cNvPr id="108548" name="Номер слайда 3">
            <a:extLst>
              <a:ext uri="{FF2B5EF4-FFF2-40B4-BE49-F238E27FC236}">
                <a16:creationId xmlns="" xmlns:a16="http://schemas.microsoft.com/office/drawing/2014/main" id="{37837DB3-3F57-4234-A479-FF5ED12185E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0735A9F-B57B-4822-A911-AFA8124F1BC0}" type="slidenum">
              <a:rPr lang="ru-RU" altLang="ru-RU"/>
              <a:pPr>
                <a:spcBef>
                  <a:spcPct val="0"/>
                </a:spcBef>
              </a:pPr>
              <a:t>38</a:t>
            </a:fld>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 xmlns:a16="http://schemas.microsoft.com/office/drawing/2014/main" id="{CFC90A57-67FD-45F6-94DD-FECBD98D5B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CFB83F-FC8B-4A33-9DD6-40172CBD014B}" type="slidenum">
              <a:rPr lang="ru-RU" altLang="ru-RU"/>
              <a:pPr/>
              <a:t>68</a:t>
            </a:fld>
            <a:endParaRPr lang="ru-RU" altLang="ru-RU"/>
          </a:p>
        </p:txBody>
      </p:sp>
      <p:sp>
        <p:nvSpPr>
          <p:cNvPr id="110595" name="Rectangle 2">
            <a:extLst>
              <a:ext uri="{FF2B5EF4-FFF2-40B4-BE49-F238E27FC236}">
                <a16:creationId xmlns="" xmlns:a16="http://schemas.microsoft.com/office/drawing/2014/main" id="{0462B74A-5E26-4B68-82E5-828929671645}"/>
              </a:ext>
            </a:extLst>
          </p:cNvPr>
          <p:cNvSpPr>
            <a:spLocks noGrp="1" noRot="1" noChangeAspect="1" noChangeArrowheads="1" noTextEdit="1"/>
          </p:cNvSpPr>
          <p:nvPr>
            <p:ph type="sldImg"/>
          </p:nvPr>
        </p:nvSpPr>
        <p:spPr>
          <a:ln/>
        </p:spPr>
      </p:sp>
      <p:sp>
        <p:nvSpPr>
          <p:cNvPr id="110596" name="Rectangle 3">
            <a:extLst>
              <a:ext uri="{FF2B5EF4-FFF2-40B4-BE49-F238E27FC236}">
                <a16:creationId xmlns="" xmlns:a16="http://schemas.microsoft.com/office/drawing/2014/main" id="{B5E4B25D-0E4C-4244-8532-392ADB6759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 xmlns:a16="http://schemas.microsoft.com/office/drawing/2014/main" id="{5C1F1C93-D7CA-432E-B7F5-844043C339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DEE9C6-E564-440D-8688-D2F542FAE7C9}" type="slidenum">
              <a:rPr lang="ru-RU" altLang="ru-RU"/>
              <a:pPr/>
              <a:t>89</a:t>
            </a:fld>
            <a:endParaRPr lang="ru-RU" altLang="ru-RU"/>
          </a:p>
        </p:txBody>
      </p:sp>
      <p:sp>
        <p:nvSpPr>
          <p:cNvPr id="111619" name="Rectangle 2">
            <a:extLst>
              <a:ext uri="{FF2B5EF4-FFF2-40B4-BE49-F238E27FC236}">
                <a16:creationId xmlns="" xmlns:a16="http://schemas.microsoft.com/office/drawing/2014/main" id="{C4F7FC6E-17D6-454C-AA67-245A124575A0}"/>
              </a:ext>
            </a:extLst>
          </p:cNvPr>
          <p:cNvSpPr>
            <a:spLocks noGrp="1" noRot="1" noChangeAspect="1" noChangeArrowheads="1" noTextEdit="1"/>
          </p:cNvSpPr>
          <p:nvPr>
            <p:ph type="sldImg"/>
          </p:nvPr>
        </p:nvSpPr>
        <p:spPr>
          <a:ln/>
        </p:spPr>
      </p:sp>
      <p:sp>
        <p:nvSpPr>
          <p:cNvPr id="111620" name="Rectangle 3">
            <a:extLst>
              <a:ext uri="{FF2B5EF4-FFF2-40B4-BE49-F238E27FC236}">
                <a16:creationId xmlns="" xmlns:a16="http://schemas.microsoft.com/office/drawing/2014/main" id="{C7A4BB32-EF26-4A88-88CB-1F72AFD66B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 xmlns:a16="http://schemas.microsoft.com/office/drawing/2014/main" id="{24F9B7DC-1DD9-4D8D-BA81-7C829EAB7A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F8F788-FCC1-47B8-948D-21E06DF7F4C7}" type="slidenum">
              <a:rPr lang="ru-RU" altLang="ru-RU"/>
              <a:pPr/>
              <a:t>100</a:t>
            </a:fld>
            <a:endParaRPr lang="ru-RU" altLang="ru-RU"/>
          </a:p>
        </p:txBody>
      </p:sp>
      <p:sp>
        <p:nvSpPr>
          <p:cNvPr id="113667" name="Rectangle 2">
            <a:extLst>
              <a:ext uri="{FF2B5EF4-FFF2-40B4-BE49-F238E27FC236}">
                <a16:creationId xmlns="" xmlns:a16="http://schemas.microsoft.com/office/drawing/2014/main" id="{3FE9875E-B0FE-4358-810B-AE9EBBEC4216}"/>
              </a:ext>
            </a:extLst>
          </p:cNvPr>
          <p:cNvSpPr>
            <a:spLocks noGrp="1" noRot="1" noChangeAspect="1" noChangeArrowheads="1" noTextEdit="1"/>
          </p:cNvSpPr>
          <p:nvPr>
            <p:ph type="sldImg"/>
          </p:nvPr>
        </p:nvSpPr>
        <p:spPr>
          <a:ln/>
        </p:spPr>
      </p:sp>
      <p:sp>
        <p:nvSpPr>
          <p:cNvPr id="113668" name="Rectangle 3">
            <a:extLst>
              <a:ext uri="{FF2B5EF4-FFF2-40B4-BE49-F238E27FC236}">
                <a16:creationId xmlns="" xmlns:a16="http://schemas.microsoft.com/office/drawing/2014/main" id="{B7AAAF49-B5B8-45A7-84A8-E8892AC821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ru-RU">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 xmlns:a16="http://schemas.microsoft.com/office/drawing/2014/main" id="{5878F51E-73F0-42BE-A182-AD4D7F2D16EA}"/>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E9B3DE57-6030-4514-8CEA-07BD7808773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FB346368-F9AF-42F9-8598-60AB1B2400B2}"/>
              </a:ext>
            </a:extLst>
          </p:cNvPr>
          <p:cNvSpPr>
            <a:spLocks noGrp="1" noChangeArrowheads="1"/>
          </p:cNvSpPr>
          <p:nvPr>
            <p:ph type="sldNum" sz="quarter" idx="12"/>
          </p:nvPr>
        </p:nvSpPr>
        <p:spPr>
          <a:ln/>
        </p:spPr>
        <p:txBody>
          <a:bodyPr/>
          <a:lstStyle>
            <a:lvl1pPr>
              <a:defRPr/>
            </a:lvl1pPr>
          </a:lstStyle>
          <a:p>
            <a:fld id="{C5CA2521-DA37-483D-ABC4-D24A85C89570}" type="slidenum">
              <a:rPr lang="ru-RU" altLang="ru-RU"/>
              <a:pPr/>
              <a:t>‹#›</a:t>
            </a:fld>
            <a:endParaRPr lang="ru-RU" altLang="ru-RU"/>
          </a:p>
        </p:txBody>
      </p:sp>
    </p:spTree>
    <p:extLst>
      <p:ext uri="{BB962C8B-B14F-4D97-AF65-F5344CB8AC3E}">
        <p14:creationId xmlns:p14="http://schemas.microsoft.com/office/powerpoint/2010/main" val="281017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D68DDFEE-AE97-46E2-8BB0-536C0A2CE709}"/>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4418B62B-F94E-4587-B203-87CB45E49648}"/>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DDB2FD2F-8EBC-4293-B07A-5B30D1826E55}"/>
              </a:ext>
            </a:extLst>
          </p:cNvPr>
          <p:cNvSpPr>
            <a:spLocks noGrp="1" noChangeArrowheads="1"/>
          </p:cNvSpPr>
          <p:nvPr>
            <p:ph type="sldNum" sz="quarter" idx="12"/>
          </p:nvPr>
        </p:nvSpPr>
        <p:spPr>
          <a:ln/>
        </p:spPr>
        <p:txBody>
          <a:bodyPr/>
          <a:lstStyle>
            <a:lvl1pPr>
              <a:defRPr/>
            </a:lvl1pPr>
          </a:lstStyle>
          <a:p>
            <a:fld id="{96253811-E641-4FE8-884C-4CFCCCB34E27}" type="slidenum">
              <a:rPr lang="ru-RU" altLang="ru-RU"/>
              <a:pPr/>
              <a:t>‹#›</a:t>
            </a:fld>
            <a:endParaRPr lang="ru-RU" altLang="ru-RU"/>
          </a:p>
        </p:txBody>
      </p:sp>
    </p:spTree>
    <p:extLst>
      <p:ext uri="{BB962C8B-B14F-4D97-AF65-F5344CB8AC3E}">
        <p14:creationId xmlns:p14="http://schemas.microsoft.com/office/powerpoint/2010/main" val="296621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C8D792D0-237D-4D6C-8674-3B2E1243BB0C}"/>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DDFF452B-35A2-417A-9B38-E7E528182CA3}"/>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F37DC19A-AEFF-42BB-B4B4-D44D4BF2418F}"/>
              </a:ext>
            </a:extLst>
          </p:cNvPr>
          <p:cNvSpPr>
            <a:spLocks noGrp="1" noChangeArrowheads="1"/>
          </p:cNvSpPr>
          <p:nvPr>
            <p:ph type="sldNum" sz="quarter" idx="12"/>
          </p:nvPr>
        </p:nvSpPr>
        <p:spPr>
          <a:ln/>
        </p:spPr>
        <p:txBody>
          <a:bodyPr/>
          <a:lstStyle>
            <a:lvl1pPr>
              <a:defRPr/>
            </a:lvl1pPr>
          </a:lstStyle>
          <a:p>
            <a:fld id="{446B4692-12B6-4F8F-9DB3-FD42CFC50D5E}" type="slidenum">
              <a:rPr lang="ru-RU" altLang="ru-RU"/>
              <a:pPr/>
              <a:t>‹#›</a:t>
            </a:fld>
            <a:endParaRPr lang="ru-RU" altLang="ru-RU"/>
          </a:p>
        </p:txBody>
      </p:sp>
    </p:spTree>
    <p:extLst>
      <p:ext uri="{BB962C8B-B14F-4D97-AF65-F5344CB8AC3E}">
        <p14:creationId xmlns:p14="http://schemas.microsoft.com/office/powerpoint/2010/main" val="165532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02759AA8-CFAF-401A-AEAF-87D98E9D69DE}"/>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F1E0416E-9998-48F4-A669-CB500D52E08B}"/>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8379870A-F310-44D9-93B0-7CAE49C4ED74}"/>
              </a:ext>
            </a:extLst>
          </p:cNvPr>
          <p:cNvSpPr>
            <a:spLocks noGrp="1" noChangeArrowheads="1"/>
          </p:cNvSpPr>
          <p:nvPr>
            <p:ph type="sldNum" sz="quarter" idx="12"/>
          </p:nvPr>
        </p:nvSpPr>
        <p:spPr>
          <a:ln/>
        </p:spPr>
        <p:txBody>
          <a:bodyPr/>
          <a:lstStyle>
            <a:lvl1pPr>
              <a:defRPr/>
            </a:lvl1pPr>
          </a:lstStyle>
          <a:p>
            <a:fld id="{65B929C1-3B52-441F-8BC2-BAA65201DBAC}" type="slidenum">
              <a:rPr lang="ru-RU" altLang="ru-RU"/>
              <a:pPr/>
              <a:t>‹#›</a:t>
            </a:fld>
            <a:endParaRPr lang="ru-RU" altLang="ru-RU"/>
          </a:p>
        </p:txBody>
      </p:sp>
    </p:spTree>
    <p:extLst>
      <p:ext uri="{BB962C8B-B14F-4D97-AF65-F5344CB8AC3E}">
        <p14:creationId xmlns:p14="http://schemas.microsoft.com/office/powerpoint/2010/main" val="1530289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 xmlns:a16="http://schemas.microsoft.com/office/drawing/2014/main" id="{D967A3B5-99B5-4B11-8A46-DAD60200F3F0}"/>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2495210E-7B3A-4318-9F9F-7E4A2269D338}"/>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CC395967-8C88-4534-A844-FC7FCC117851}"/>
              </a:ext>
            </a:extLst>
          </p:cNvPr>
          <p:cNvSpPr>
            <a:spLocks noGrp="1" noChangeArrowheads="1"/>
          </p:cNvSpPr>
          <p:nvPr>
            <p:ph type="sldNum" sz="quarter" idx="12"/>
          </p:nvPr>
        </p:nvSpPr>
        <p:spPr>
          <a:ln/>
        </p:spPr>
        <p:txBody>
          <a:bodyPr/>
          <a:lstStyle>
            <a:lvl1pPr>
              <a:defRPr/>
            </a:lvl1pPr>
          </a:lstStyle>
          <a:p>
            <a:fld id="{F251798F-2D7B-4B30-A6B7-487AF8462196}" type="slidenum">
              <a:rPr lang="ru-RU" altLang="ru-RU"/>
              <a:pPr/>
              <a:t>‹#›</a:t>
            </a:fld>
            <a:endParaRPr lang="ru-RU" altLang="ru-RU"/>
          </a:p>
        </p:txBody>
      </p:sp>
    </p:spTree>
    <p:extLst>
      <p:ext uri="{BB962C8B-B14F-4D97-AF65-F5344CB8AC3E}">
        <p14:creationId xmlns:p14="http://schemas.microsoft.com/office/powerpoint/2010/main" val="69120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 xmlns:a16="http://schemas.microsoft.com/office/drawing/2014/main" id="{5D282CA6-926F-4982-9157-FBC93C766F65}"/>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 xmlns:a16="http://schemas.microsoft.com/office/drawing/2014/main" id="{597AA0C5-4D19-454D-B922-D125E9CAF3D1}"/>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BD9186A7-4AAF-429E-A4D0-057DD9D95B92}"/>
              </a:ext>
            </a:extLst>
          </p:cNvPr>
          <p:cNvSpPr>
            <a:spLocks noGrp="1" noChangeArrowheads="1"/>
          </p:cNvSpPr>
          <p:nvPr>
            <p:ph type="sldNum" sz="quarter" idx="12"/>
          </p:nvPr>
        </p:nvSpPr>
        <p:spPr>
          <a:ln/>
        </p:spPr>
        <p:txBody>
          <a:bodyPr/>
          <a:lstStyle>
            <a:lvl1pPr>
              <a:defRPr/>
            </a:lvl1pPr>
          </a:lstStyle>
          <a:p>
            <a:fld id="{F9596C3B-0614-4F61-AF40-B3E9BD618DEE}" type="slidenum">
              <a:rPr lang="ru-RU" altLang="ru-RU"/>
              <a:pPr/>
              <a:t>‹#›</a:t>
            </a:fld>
            <a:endParaRPr lang="ru-RU" altLang="ru-RU"/>
          </a:p>
        </p:txBody>
      </p:sp>
    </p:spTree>
    <p:extLst>
      <p:ext uri="{BB962C8B-B14F-4D97-AF65-F5344CB8AC3E}">
        <p14:creationId xmlns:p14="http://schemas.microsoft.com/office/powerpoint/2010/main" val="97443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 xmlns:a16="http://schemas.microsoft.com/office/drawing/2014/main" id="{30E4C051-7DF1-483B-99F3-6192E8089280}"/>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 xmlns:a16="http://schemas.microsoft.com/office/drawing/2014/main" id="{608618DB-7D62-4546-BAA1-34932448C7C0}"/>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 xmlns:a16="http://schemas.microsoft.com/office/drawing/2014/main" id="{3E2A79E9-8064-4A59-A698-0346557FF0C3}"/>
              </a:ext>
            </a:extLst>
          </p:cNvPr>
          <p:cNvSpPr>
            <a:spLocks noGrp="1" noChangeArrowheads="1"/>
          </p:cNvSpPr>
          <p:nvPr>
            <p:ph type="sldNum" sz="quarter" idx="12"/>
          </p:nvPr>
        </p:nvSpPr>
        <p:spPr>
          <a:ln/>
        </p:spPr>
        <p:txBody>
          <a:bodyPr/>
          <a:lstStyle>
            <a:lvl1pPr>
              <a:defRPr/>
            </a:lvl1pPr>
          </a:lstStyle>
          <a:p>
            <a:fld id="{BBD2BD3F-BAD8-40F8-ABB3-153C44D48BE9}" type="slidenum">
              <a:rPr lang="ru-RU" altLang="ru-RU"/>
              <a:pPr/>
              <a:t>‹#›</a:t>
            </a:fld>
            <a:endParaRPr lang="ru-RU" altLang="ru-RU"/>
          </a:p>
        </p:txBody>
      </p:sp>
    </p:spTree>
    <p:extLst>
      <p:ext uri="{BB962C8B-B14F-4D97-AF65-F5344CB8AC3E}">
        <p14:creationId xmlns:p14="http://schemas.microsoft.com/office/powerpoint/2010/main" val="350357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 xmlns:a16="http://schemas.microsoft.com/office/drawing/2014/main" id="{32D97BBC-4FF6-4CB3-B3EA-FCF0A54DD996}"/>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 xmlns:a16="http://schemas.microsoft.com/office/drawing/2014/main" id="{900978A6-E9ED-414D-BCB4-FFE62EBDC94D}"/>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 xmlns:a16="http://schemas.microsoft.com/office/drawing/2014/main" id="{04583ADA-3B0D-45B7-ADDA-3948626A846E}"/>
              </a:ext>
            </a:extLst>
          </p:cNvPr>
          <p:cNvSpPr>
            <a:spLocks noGrp="1" noChangeArrowheads="1"/>
          </p:cNvSpPr>
          <p:nvPr>
            <p:ph type="sldNum" sz="quarter" idx="12"/>
          </p:nvPr>
        </p:nvSpPr>
        <p:spPr>
          <a:ln/>
        </p:spPr>
        <p:txBody>
          <a:bodyPr/>
          <a:lstStyle>
            <a:lvl1pPr>
              <a:defRPr/>
            </a:lvl1pPr>
          </a:lstStyle>
          <a:p>
            <a:fld id="{84A76389-FEBA-4CCE-A1E5-1A284D884EB9}" type="slidenum">
              <a:rPr lang="ru-RU" altLang="ru-RU"/>
              <a:pPr/>
              <a:t>‹#›</a:t>
            </a:fld>
            <a:endParaRPr lang="ru-RU" altLang="ru-RU"/>
          </a:p>
        </p:txBody>
      </p:sp>
    </p:spTree>
    <p:extLst>
      <p:ext uri="{BB962C8B-B14F-4D97-AF65-F5344CB8AC3E}">
        <p14:creationId xmlns:p14="http://schemas.microsoft.com/office/powerpoint/2010/main" val="244221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4931AF0B-B554-4BAC-8EA3-3754C512B2CF}"/>
              </a:ext>
            </a:extLst>
          </p:cNvPr>
          <p:cNvSpPr>
            <a:spLocks noGrp="1" noChangeArrowheads="1"/>
          </p:cNvSpPr>
          <p:nvPr>
            <p:ph type="dt" sz="half" idx="10"/>
          </p:nvPr>
        </p:nvSpPr>
        <p:spPr>
          <a:ln/>
        </p:spPr>
        <p:txBody>
          <a:bodyPr/>
          <a:lstStyle>
            <a:lvl1pPr>
              <a:defRPr/>
            </a:lvl1pPr>
          </a:lstStyle>
          <a:p>
            <a:pPr>
              <a:defRPr/>
            </a:pPr>
            <a:endParaRPr lang="ru-RU"/>
          </a:p>
        </p:txBody>
      </p:sp>
      <p:sp>
        <p:nvSpPr>
          <p:cNvPr id="3" name="Rectangle 5">
            <a:extLst>
              <a:ext uri="{FF2B5EF4-FFF2-40B4-BE49-F238E27FC236}">
                <a16:creationId xmlns="" xmlns:a16="http://schemas.microsoft.com/office/drawing/2014/main" id="{00B9DCED-D66E-4D87-95A7-117F3D49B040}"/>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 xmlns:a16="http://schemas.microsoft.com/office/drawing/2014/main" id="{4894AEB9-CC4F-40EE-AA56-D06D994123DB}"/>
              </a:ext>
            </a:extLst>
          </p:cNvPr>
          <p:cNvSpPr>
            <a:spLocks noGrp="1" noChangeArrowheads="1"/>
          </p:cNvSpPr>
          <p:nvPr>
            <p:ph type="sldNum" sz="quarter" idx="12"/>
          </p:nvPr>
        </p:nvSpPr>
        <p:spPr>
          <a:ln/>
        </p:spPr>
        <p:txBody>
          <a:bodyPr/>
          <a:lstStyle>
            <a:lvl1pPr>
              <a:defRPr/>
            </a:lvl1pPr>
          </a:lstStyle>
          <a:p>
            <a:fld id="{5E38D17D-9F86-406D-B6FC-D4460A750F31}" type="slidenum">
              <a:rPr lang="ru-RU" altLang="ru-RU"/>
              <a:pPr/>
              <a:t>‹#›</a:t>
            </a:fld>
            <a:endParaRPr lang="ru-RU" altLang="ru-RU"/>
          </a:p>
        </p:txBody>
      </p:sp>
    </p:spTree>
    <p:extLst>
      <p:ext uri="{BB962C8B-B14F-4D97-AF65-F5344CB8AC3E}">
        <p14:creationId xmlns:p14="http://schemas.microsoft.com/office/powerpoint/2010/main" val="1491452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 xmlns:a16="http://schemas.microsoft.com/office/drawing/2014/main" id="{86E4E0AC-ECCC-481B-AE07-CEB28645F25D}"/>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 xmlns:a16="http://schemas.microsoft.com/office/drawing/2014/main" id="{D2A493C2-EC6F-4EDC-8CB6-97B1E775823C}"/>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627B5605-6930-4372-8BBF-0962C597119F}"/>
              </a:ext>
            </a:extLst>
          </p:cNvPr>
          <p:cNvSpPr>
            <a:spLocks noGrp="1" noChangeArrowheads="1"/>
          </p:cNvSpPr>
          <p:nvPr>
            <p:ph type="sldNum" sz="quarter" idx="12"/>
          </p:nvPr>
        </p:nvSpPr>
        <p:spPr>
          <a:ln/>
        </p:spPr>
        <p:txBody>
          <a:bodyPr/>
          <a:lstStyle>
            <a:lvl1pPr>
              <a:defRPr/>
            </a:lvl1pPr>
          </a:lstStyle>
          <a:p>
            <a:fld id="{B216D976-A3F6-4FD3-A8E4-040A55C1CE1C}" type="slidenum">
              <a:rPr lang="ru-RU" altLang="ru-RU"/>
              <a:pPr/>
              <a:t>‹#›</a:t>
            </a:fld>
            <a:endParaRPr lang="ru-RU" altLang="ru-RU"/>
          </a:p>
        </p:txBody>
      </p:sp>
    </p:spTree>
    <p:extLst>
      <p:ext uri="{BB962C8B-B14F-4D97-AF65-F5344CB8AC3E}">
        <p14:creationId xmlns:p14="http://schemas.microsoft.com/office/powerpoint/2010/main" val="4016904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 xmlns:a16="http://schemas.microsoft.com/office/drawing/2014/main" id="{A971B5AA-C9B8-4CBC-A471-322ED1F52491}"/>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 xmlns:a16="http://schemas.microsoft.com/office/drawing/2014/main" id="{60D257EE-245A-42C5-A0FE-991F16E63E8C}"/>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ED4E47C8-61E7-4418-8880-EDB3013604BA}"/>
              </a:ext>
            </a:extLst>
          </p:cNvPr>
          <p:cNvSpPr>
            <a:spLocks noGrp="1" noChangeArrowheads="1"/>
          </p:cNvSpPr>
          <p:nvPr>
            <p:ph type="sldNum" sz="quarter" idx="12"/>
          </p:nvPr>
        </p:nvSpPr>
        <p:spPr>
          <a:ln/>
        </p:spPr>
        <p:txBody>
          <a:bodyPr/>
          <a:lstStyle>
            <a:lvl1pPr>
              <a:defRPr/>
            </a:lvl1pPr>
          </a:lstStyle>
          <a:p>
            <a:fld id="{545ABC58-BB8D-47DA-8D16-D63719CBD5EC}" type="slidenum">
              <a:rPr lang="ru-RU" altLang="ru-RU"/>
              <a:pPr/>
              <a:t>‹#›</a:t>
            </a:fld>
            <a:endParaRPr lang="ru-RU" altLang="ru-RU"/>
          </a:p>
        </p:txBody>
      </p:sp>
    </p:spTree>
    <p:extLst>
      <p:ext uri="{BB962C8B-B14F-4D97-AF65-F5344CB8AC3E}">
        <p14:creationId xmlns:p14="http://schemas.microsoft.com/office/powerpoint/2010/main" val="1229980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373D9624-AAAD-4B4D-B3C5-B36A1892462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 xmlns:a16="http://schemas.microsoft.com/office/drawing/2014/main" id="{0C577087-83C9-4820-838E-9EC02DB80B5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 xmlns:a16="http://schemas.microsoft.com/office/drawing/2014/main" id="{B78AD010-DCF5-4D7B-B414-BAAB57E35C0E}"/>
              </a:ext>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Arial" charset="0"/>
              </a:defRPr>
            </a:lvl1pPr>
          </a:lstStyle>
          <a:p>
            <a:pPr>
              <a:defRPr/>
            </a:pPr>
            <a:endParaRPr lang="ru-RU"/>
          </a:p>
        </p:txBody>
      </p:sp>
      <p:sp>
        <p:nvSpPr>
          <p:cNvPr id="1029" name="Rectangle 5">
            <a:extLst>
              <a:ext uri="{FF2B5EF4-FFF2-40B4-BE49-F238E27FC236}">
                <a16:creationId xmlns="" xmlns:a16="http://schemas.microsoft.com/office/drawing/2014/main" id="{3081D896-52F0-4A08-88C0-781C32FB876B}"/>
              </a:ext>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ru-RU"/>
          </a:p>
        </p:txBody>
      </p:sp>
      <p:sp>
        <p:nvSpPr>
          <p:cNvPr id="1030" name="Rectangle 6">
            <a:extLst>
              <a:ext uri="{FF2B5EF4-FFF2-40B4-BE49-F238E27FC236}">
                <a16:creationId xmlns="" xmlns:a16="http://schemas.microsoft.com/office/drawing/2014/main" id="{9980059A-84B4-4D46-8720-94B7C729A6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6F38934-B2B5-4AED-A08E-B09349AE39F5}"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3.jpeg"/><Relationship Id="rId4" Type="http://schemas.openxmlformats.org/officeDocument/2006/relationships/image" Target="../media/image142.jpeg"/></Relationships>
</file>

<file path=ppt/slides/_rels/slide10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1.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oleObject" Target="../embeddings/oleObject69.bin"/><Relationship Id="rId5" Type="http://schemas.openxmlformats.org/officeDocument/2006/relationships/image" Target="../media/image150.wmf"/><Relationship Id="rId4" Type="http://schemas.openxmlformats.org/officeDocument/2006/relationships/oleObject" Target="../embeddings/oleObject68.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154.wmf"/><Relationship Id="rId5" Type="http://schemas.openxmlformats.org/officeDocument/2006/relationships/oleObject" Target="../embeddings/oleObject71.bin"/><Relationship Id="rId4" Type="http://schemas.openxmlformats.org/officeDocument/2006/relationships/image" Target="../media/image153.wmf"/></Relationships>
</file>

<file path=ppt/slides/_rels/slide111.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78.bin"/><Relationship Id="rId3" Type="http://schemas.openxmlformats.org/officeDocument/2006/relationships/oleObject" Target="../embeddings/oleObject73.bin"/><Relationship Id="rId7" Type="http://schemas.openxmlformats.org/officeDocument/2006/relationships/oleObject" Target="../embeddings/oleObject75.bin"/><Relationship Id="rId12" Type="http://schemas.openxmlformats.org/officeDocument/2006/relationships/image" Target="../media/image160.wmf"/><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157.wmf"/><Relationship Id="rId11" Type="http://schemas.openxmlformats.org/officeDocument/2006/relationships/oleObject" Target="../embeddings/oleObject77.bin"/><Relationship Id="rId5" Type="http://schemas.openxmlformats.org/officeDocument/2006/relationships/oleObject" Target="../embeddings/oleObject74.bin"/><Relationship Id="rId15" Type="http://schemas.openxmlformats.org/officeDocument/2006/relationships/image" Target="../media/image162.png"/><Relationship Id="rId10" Type="http://schemas.openxmlformats.org/officeDocument/2006/relationships/image" Target="../media/image159.wmf"/><Relationship Id="rId4" Type="http://schemas.openxmlformats.org/officeDocument/2006/relationships/image" Target="../media/image156.wmf"/><Relationship Id="rId9" Type="http://schemas.openxmlformats.org/officeDocument/2006/relationships/oleObject" Target="../embeddings/oleObject76.bin"/><Relationship Id="rId14" Type="http://schemas.openxmlformats.org/officeDocument/2006/relationships/image" Target="../media/image161.wmf"/></Relationships>
</file>

<file path=ppt/slides/_rels/slide11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http://upload.wikimedia.org/wikipedia/commons/3/37/Plinyelder.jpg" TargetMode="External"/><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http://www.unexplainedstuff.com/images/geuu_02_img0253.jpg" TargetMode="External"/><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http://wiki.web.ru/images/thumb/f/f2/Belov2.jpg/230px-Belov2.jpg" TargetMode="External"/><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http://www.rbyoga.ru/book_author/author913.jpg" TargetMode="External"/><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13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84.tif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137.xml.rels><?xml version="1.0" encoding="UTF-8" standalone="yes"?>
<Relationships xmlns="http://schemas.openxmlformats.org/package/2006/relationships"><Relationship Id="rId2" Type="http://schemas.openxmlformats.org/officeDocument/2006/relationships/image" Target="../media/image184.tif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7.png"/></Relationships>
</file>

<file path=ppt/slides/_rels/slide13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7.xml"/><Relationship Id="rId1" Type="http://schemas.openxmlformats.org/officeDocument/2006/relationships/vmlDrawing" Target="../drawings/vmlDrawing34.vml"/><Relationship Id="rId4" Type="http://schemas.openxmlformats.org/officeDocument/2006/relationships/image" Target="../media/image190.w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ru.wikipedia.org/wiki/%D0%94%D0%B8%D0%BE%D0%BA%D1%81%D0%B8%D0%B4_%D0%BA%D1%80%D0%B5%D0%BC%D0%BD%D0%B8%D1%8F" TargetMode="External"/><Relationship Id="rId3" Type="http://schemas.openxmlformats.org/officeDocument/2006/relationships/image" Target="../media/image19.png"/><Relationship Id="rId7" Type="http://schemas.openxmlformats.org/officeDocument/2006/relationships/hyperlink" Target="https://ru.wikipedia.org/wiki/%D0%9F%D0%BE%D0%BB%D0%B8%D0%BC%D0%BE%D1%80%D1%84%D0%B8%D0%B7%D0%BC_%D0%BA%D1%80%D0%B8%D1%81%D1%82%D0%B0%D0%BB%D0%BB%D0%BE%D0%B2"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s://ru.wikipedia.org/wiki/%D0%A5%D0%B8%D0%BC%D0%B8%D1%87%D0%B5%D1%81%D0%BA%D0%B0%D1%8F_%D1%84%D0%BE%D1%80%D0%BC%D1%83%D0%BB%D0%B0" TargetMode="External"/><Relationship Id="rId5" Type="http://schemas.openxmlformats.org/officeDocument/2006/relationships/hyperlink" Target="https://ru.wikipedia.org/wiki/%D0%97%D0%B5%D0%BC%D0%BD%D0%B0%D1%8F_%D0%BA%D0%BE%D1%80%D0%B0" TargetMode="External"/><Relationship Id="rId4" Type="http://schemas.openxmlformats.org/officeDocument/2006/relationships/hyperlink" Target="https://ru.wikipedia.org/wiki/%D0%9C%D0%B8%D0%BD%D0%B5%D1%80%D0%B0%D0%BB"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commons.wikimedia.org/wiki/File:Azurite_from_China.jpg?uselang=ru"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9.wmf"/><Relationship Id="rId5" Type="http://schemas.openxmlformats.org/officeDocument/2006/relationships/oleObject" Target="../embeddings/oleObject5.bin"/><Relationship Id="rId4" Type="http://schemas.openxmlformats.org/officeDocument/2006/relationships/image" Target="../media/image28.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4.xml"/><Relationship Id="rId7" Type="http://schemas.openxmlformats.org/officeDocument/2006/relationships/image" Target="../media/image35.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4.wmf"/><Relationship Id="rId4"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46.wmf"/><Relationship Id="rId4" Type="http://schemas.openxmlformats.org/officeDocument/2006/relationships/oleObject" Target="../embeddings/oleObject8.bin"/></Relationships>
</file>

<file path=ppt/slides/_rels/slide53.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9.wmf"/><Relationship Id="rId5" Type="http://schemas.openxmlformats.org/officeDocument/2006/relationships/oleObject" Target="../embeddings/oleObject10.bin"/><Relationship Id="rId4" Type="http://schemas.openxmlformats.org/officeDocument/2006/relationships/image" Target="../media/image48.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51.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hyperlink" Target="https://ru.wikipedia.org/wiki/%D0%9A%D0%B2%D0%B0%D0%BD%D1%82%D0%BE%D0%B2%D0%B0%D1%8F_%D0%BD%D0%B0%D0%B1%D0%BB%D1%8E%D0%B4%D0%B0%D0%B5%D0%BC%D0%B0%D1%8F" TargetMode="External"/><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hyperlink" Target="https://ru.wikipedia.org/wiki/%D0%9E%D0%BF%D0%B5%D1%80%D0%B0%D1%82%D0%BE%D1%80_%D0%BA%D0%BE%D0%BE%D1%80%D0%B4%D0%B8%D0%BD%D0%B0%D1%82%D1%8B" TargetMode="External"/><Relationship Id="rId5" Type="http://schemas.openxmlformats.org/officeDocument/2006/relationships/hyperlink" Target="https://ru.wikipedia.org/wiki/%D0%9E%D0%BF%D0%B5%D1%80%D0%B0%D1%82%D0%BE%D1%80_(%D1%84%D0%B8%D0%B7%D0%B8%D0%BA%D0%B0)" TargetMode="External"/><Relationship Id="rId4" Type="http://schemas.openxmlformats.org/officeDocument/2006/relationships/hyperlink" Target="https://ru.wikipedia.org/wiki/%D0%9A%D0%BE%D0%BC%D0%BC%D1%83%D1%82%D0%B0%D1%82%D0%BE%D1%80_%D0%BE%D0%BF%D0%B5%D1%80%D0%B0%D1%82%D0%BE%D1%80%D0%BE%D0%B2"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57.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57.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58.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59.wmf"/></Relationships>
</file>

<file path=ppt/slides/_rels/slide66.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60.wmf"/><Relationship Id="rId5" Type="http://schemas.openxmlformats.org/officeDocument/2006/relationships/oleObject" Target="../embeddings/oleObject19.bin"/><Relationship Id="rId4" Type="http://schemas.openxmlformats.org/officeDocument/2006/relationships/image" Target="../media/image59.wmf"/></Relationships>
</file>

<file path=ppt/slides/_rels/slide67.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oleObject" Target="../embeddings/oleObject26.bin"/><Relationship Id="rId18" Type="http://schemas.openxmlformats.org/officeDocument/2006/relationships/image" Target="../media/image69.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66.wmf"/><Relationship Id="rId17" Type="http://schemas.openxmlformats.org/officeDocument/2006/relationships/oleObject" Target="../embeddings/oleObject28.bin"/><Relationship Id="rId2" Type="http://schemas.openxmlformats.org/officeDocument/2006/relationships/slideLayout" Target="../slideLayouts/slideLayout7.xml"/><Relationship Id="rId16" Type="http://schemas.openxmlformats.org/officeDocument/2006/relationships/image" Target="../media/image68.wmf"/><Relationship Id="rId1" Type="http://schemas.openxmlformats.org/officeDocument/2006/relationships/vmlDrawing" Target="../drawings/vmlDrawing15.vml"/><Relationship Id="rId6" Type="http://schemas.openxmlformats.org/officeDocument/2006/relationships/image" Target="../media/image63.w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65.wmf"/><Relationship Id="rId4" Type="http://schemas.openxmlformats.org/officeDocument/2006/relationships/image" Target="../media/image62.wmf"/><Relationship Id="rId9" Type="http://schemas.openxmlformats.org/officeDocument/2006/relationships/oleObject" Target="../embeddings/oleObject24.bin"/><Relationship Id="rId14" Type="http://schemas.openxmlformats.org/officeDocument/2006/relationships/image" Target="../media/image67.wmf"/></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7.xml"/><Relationship Id="rId7" Type="http://schemas.openxmlformats.org/officeDocument/2006/relationships/image" Target="../media/image71.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30.bin"/><Relationship Id="rId5" Type="http://schemas.openxmlformats.org/officeDocument/2006/relationships/image" Target="../media/image70.wmf"/><Relationship Id="rId4" Type="http://schemas.openxmlformats.org/officeDocument/2006/relationships/oleObject" Target="../embeddings/oleObject29.bin"/><Relationship Id="rId9" Type="http://schemas.openxmlformats.org/officeDocument/2006/relationships/image" Target="../media/image72.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74.png"/><Relationship Id="rId4" Type="http://schemas.openxmlformats.org/officeDocument/2006/relationships/image" Target="../media/image73.emf"/></Relationships>
</file>

<file path=ppt/slides/_rels/slide71.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76.wmf"/><Relationship Id="rId5" Type="http://schemas.openxmlformats.org/officeDocument/2006/relationships/oleObject" Target="../embeddings/oleObject34.bin"/><Relationship Id="rId4" Type="http://schemas.openxmlformats.org/officeDocument/2006/relationships/image" Target="../media/image75.wmf"/><Relationship Id="rId9" Type="http://schemas.openxmlformats.org/officeDocument/2006/relationships/image" Target="../media/image74.png"/></Relationships>
</file>

<file path=ppt/slides/_rels/slide72.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41.bin"/><Relationship Id="rId3" Type="http://schemas.openxmlformats.org/officeDocument/2006/relationships/oleObject" Target="../embeddings/oleObject36.bin"/><Relationship Id="rId7" Type="http://schemas.openxmlformats.org/officeDocument/2006/relationships/oleObject" Target="../embeddings/oleObject38.bin"/><Relationship Id="rId12" Type="http://schemas.openxmlformats.org/officeDocument/2006/relationships/image" Target="../media/image82.wmf"/><Relationship Id="rId2" Type="http://schemas.openxmlformats.org/officeDocument/2006/relationships/slideLayout" Target="../slideLayouts/slideLayout7.xml"/><Relationship Id="rId16" Type="http://schemas.openxmlformats.org/officeDocument/2006/relationships/image" Target="../media/image84.wmf"/><Relationship Id="rId1" Type="http://schemas.openxmlformats.org/officeDocument/2006/relationships/vmlDrawing" Target="../drawings/vmlDrawing19.vml"/><Relationship Id="rId6" Type="http://schemas.openxmlformats.org/officeDocument/2006/relationships/image" Target="../media/image79.wmf"/><Relationship Id="rId11" Type="http://schemas.openxmlformats.org/officeDocument/2006/relationships/oleObject" Target="../embeddings/oleObject40.bin"/><Relationship Id="rId5" Type="http://schemas.openxmlformats.org/officeDocument/2006/relationships/oleObject" Target="../embeddings/oleObject37.bin"/><Relationship Id="rId15" Type="http://schemas.openxmlformats.org/officeDocument/2006/relationships/oleObject" Target="../embeddings/oleObject42.bin"/><Relationship Id="rId10" Type="http://schemas.openxmlformats.org/officeDocument/2006/relationships/image" Target="../media/image81.wmf"/><Relationship Id="rId4" Type="http://schemas.openxmlformats.org/officeDocument/2006/relationships/image" Target="../media/image78.wmf"/><Relationship Id="rId9" Type="http://schemas.openxmlformats.org/officeDocument/2006/relationships/oleObject" Target="../embeddings/oleObject39.bin"/><Relationship Id="rId14" Type="http://schemas.openxmlformats.org/officeDocument/2006/relationships/image" Target="../media/image83.wmf"/></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85.wmf"/><Relationship Id="rId4" Type="http://schemas.openxmlformats.org/officeDocument/2006/relationships/oleObject" Target="../embeddings/oleObject43.bin"/></Relationships>
</file>

<file path=ppt/slides/_rels/slide74.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88.wmf"/><Relationship Id="rId11" Type="http://schemas.openxmlformats.org/officeDocument/2006/relationships/image" Target="../media/image91.png"/><Relationship Id="rId5" Type="http://schemas.openxmlformats.org/officeDocument/2006/relationships/oleObject" Target="../embeddings/oleObject45.bin"/><Relationship Id="rId10" Type="http://schemas.openxmlformats.org/officeDocument/2006/relationships/image" Target="../media/image90.wmf"/><Relationship Id="rId4" Type="http://schemas.openxmlformats.org/officeDocument/2006/relationships/image" Target="../media/image87.wmf"/><Relationship Id="rId9" Type="http://schemas.openxmlformats.org/officeDocument/2006/relationships/oleObject" Target="../embeddings/oleObject47.bin"/></Relationships>
</file>

<file path=ppt/slides/_rels/slide75.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93.wmf"/><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51.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93.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image" Target="../media/image100.png"/><Relationship Id="rId7" Type="http://schemas.openxmlformats.org/officeDocument/2006/relationships/image" Target="../media/image98.wmf"/><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55.bin"/><Relationship Id="rId5" Type="http://schemas.openxmlformats.org/officeDocument/2006/relationships/image" Target="../media/image97.wmf"/><Relationship Id="rId4" Type="http://schemas.openxmlformats.org/officeDocument/2006/relationships/oleObject" Target="../embeddings/oleObject54.bin"/><Relationship Id="rId9" Type="http://schemas.openxmlformats.org/officeDocument/2006/relationships/image" Target="../media/image99.wmf"/></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99.wmf"/><Relationship Id="rId4" Type="http://schemas.openxmlformats.org/officeDocument/2006/relationships/oleObject" Target="../embeddings/oleObject57.bin"/></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80.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image" Target="../media/image100.png"/><Relationship Id="rId7" Type="http://schemas.openxmlformats.org/officeDocument/2006/relationships/oleObject" Target="../embeddings/oleObject59.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97.wmf"/><Relationship Id="rId5" Type="http://schemas.openxmlformats.org/officeDocument/2006/relationships/oleObject" Target="../embeddings/oleObject58.bin"/><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103.wmf"/><Relationship Id="rId5" Type="http://schemas.openxmlformats.org/officeDocument/2006/relationships/oleObject" Target="../embeddings/oleObject61.bin"/><Relationship Id="rId4" Type="http://schemas.openxmlformats.org/officeDocument/2006/relationships/image" Target="../media/image102.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28.vml"/><Relationship Id="rId4" Type="http://schemas.openxmlformats.org/officeDocument/2006/relationships/image" Target="../media/image104.wmf"/></Relationships>
</file>

<file path=ppt/slides/_rels/slide84.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63.bin"/><Relationship Id="rId7" Type="http://schemas.openxmlformats.org/officeDocument/2006/relationships/oleObject" Target="../embeddings/oleObject65.bin"/><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106.wmf"/><Relationship Id="rId5" Type="http://schemas.openxmlformats.org/officeDocument/2006/relationships/oleObject" Target="../embeddings/oleObject64.bin"/><Relationship Id="rId4" Type="http://schemas.openxmlformats.org/officeDocument/2006/relationships/image" Target="../media/image105.wmf"/></Relationships>
</file>

<file path=ppt/slides/_rels/slide85.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granit2006.ru/geodezia/kart_proekcia/index.shtm"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geoman.ru/books/item/f00/s00/z0000060/st011.shtml" TargetMode="Externa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hyperlink" Target="http://miltop.narod.ru/Nomenclature/projections.htm"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9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oleObject" Target="../embeddings/oleObject66.bin"/><Relationship Id="rId7" Type="http://schemas.openxmlformats.org/officeDocument/2006/relationships/image" Target="../media/image139.wmf"/><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oleObject" Target="../embeddings/oleObject67.bin"/><Relationship Id="rId5" Type="http://schemas.openxmlformats.org/officeDocument/2006/relationships/image" Target="../media/image123.png"/><Relationship Id="rId4" Type="http://schemas.openxmlformats.org/officeDocument/2006/relationships/image" Target="../media/image13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a:extLst>
              <a:ext uri="{FF2B5EF4-FFF2-40B4-BE49-F238E27FC236}">
                <a16:creationId xmlns="" xmlns:a16="http://schemas.microsoft.com/office/drawing/2014/main" id="{F3688DB4-A7AB-43E5-9093-84136B2DC512}"/>
              </a:ext>
            </a:extLst>
          </p:cNvPr>
          <p:cNvSpPr txBox="1">
            <a:spLocks noChangeArrowheads="1"/>
          </p:cNvSpPr>
          <p:nvPr/>
        </p:nvSpPr>
        <p:spPr bwMode="auto">
          <a:xfrm>
            <a:off x="0" y="2204864"/>
            <a:ext cx="9144000"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6000" b="1">
                <a:solidFill>
                  <a:srgbClr val="3333FF"/>
                </a:solidFill>
              </a:rPr>
              <a:t>ОСНОВЫ </a:t>
            </a:r>
          </a:p>
          <a:p>
            <a:pPr algn="ctr" eaLnBrk="1" hangingPunct="1">
              <a:spcBef>
                <a:spcPct val="0"/>
              </a:spcBef>
              <a:buFontTx/>
              <a:buNone/>
            </a:pPr>
            <a:r>
              <a:rPr lang="ru-RU" altLang="ru-RU" sz="6000" b="1">
                <a:solidFill>
                  <a:srgbClr val="3333FF"/>
                </a:solidFill>
              </a:rPr>
              <a:t>ГЕОМЕТРИЧЕСКОЙ</a:t>
            </a:r>
          </a:p>
          <a:p>
            <a:pPr algn="ctr" eaLnBrk="1" hangingPunct="1">
              <a:spcBef>
                <a:spcPct val="0"/>
              </a:spcBef>
              <a:buFontTx/>
              <a:buNone/>
            </a:pPr>
            <a:r>
              <a:rPr lang="ru-RU" altLang="ru-RU" sz="6000" b="1">
                <a:solidFill>
                  <a:srgbClr val="3333FF"/>
                </a:solidFill>
              </a:rPr>
              <a:t>КРИСТАЛЛОГРАФИИ</a:t>
            </a:r>
          </a:p>
        </p:txBody>
      </p:sp>
      <p:sp>
        <p:nvSpPr>
          <p:cNvPr id="2" name="TextBox 1"/>
          <p:cNvSpPr txBox="1"/>
          <p:nvPr/>
        </p:nvSpPr>
        <p:spPr>
          <a:xfrm>
            <a:off x="2915816" y="620688"/>
            <a:ext cx="3470822" cy="1015663"/>
          </a:xfrm>
          <a:prstGeom prst="rect">
            <a:avLst/>
          </a:prstGeom>
          <a:solidFill>
            <a:schemeClr val="bg1"/>
          </a:solidFill>
        </p:spPr>
        <p:txBody>
          <a:bodyPr wrap="none" rtlCol="0">
            <a:spAutoFit/>
          </a:bodyPr>
          <a:lstStyle/>
          <a:p>
            <a:r>
              <a:rPr lang="ru-RU" sz="6000" b="1" dirty="0"/>
              <a:t>ГЛАВА 1</a:t>
            </a:r>
          </a:p>
        </p:txBody>
      </p:sp>
      <p:pic>
        <p:nvPicPr>
          <p:cNvPr id="105474" name="Picture 2" descr="O:\Аспирантура ИФТТ РАН 2022-2023\Учебный Год 23-24\К лециям\Figs\Эмблема.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900" y="6142037"/>
            <a:ext cx="3078162" cy="715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66B1B44-9DAD-49E2-A4CE-FC7DE9BD5E1C}"/>
              </a:ext>
            </a:extLst>
          </p:cNvPr>
          <p:cNvSpPr txBox="1"/>
          <p:nvPr/>
        </p:nvSpPr>
        <p:spPr>
          <a:xfrm>
            <a:off x="0" y="-21293"/>
            <a:ext cx="9144000" cy="3785652"/>
          </a:xfrm>
          <a:prstGeom prst="rect">
            <a:avLst/>
          </a:prstGeom>
          <a:solidFill>
            <a:schemeClr val="bg1"/>
          </a:solidFill>
        </p:spPr>
        <p:txBody>
          <a:bodyPr wrap="square" rtlCol="0">
            <a:spAutoFit/>
          </a:bodyPr>
          <a:lstStyle/>
          <a:p>
            <a:pPr algn="ctr"/>
            <a:r>
              <a:rPr lang="ru-RU" sz="6000" b="1" dirty="0"/>
              <a:t>Все вещества </a:t>
            </a:r>
          </a:p>
          <a:p>
            <a:pPr algn="ctr"/>
            <a:r>
              <a:rPr lang="ru-RU" sz="6000" b="1" dirty="0"/>
              <a:t>в окружающей нас</a:t>
            </a:r>
          </a:p>
          <a:p>
            <a:pPr algn="ctr"/>
            <a:r>
              <a:rPr lang="ru-RU" sz="6000" b="1" dirty="0"/>
              <a:t>природе </a:t>
            </a:r>
          </a:p>
          <a:p>
            <a:pPr algn="ctr"/>
            <a:r>
              <a:rPr lang="ru-RU" sz="6000" b="1" dirty="0"/>
              <a:t>можно разделить на:</a:t>
            </a:r>
          </a:p>
        </p:txBody>
      </p:sp>
      <p:sp>
        <p:nvSpPr>
          <p:cNvPr id="5" name="TextBox 4">
            <a:extLst>
              <a:ext uri="{FF2B5EF4-FFF2-40B4-BE49-F238E27FC236}">
                <a16:creationId xmlns="" xmlns:a16="http://schemas.microsoft.com/office/drawing/2014/main" id="{6601C68A-6BE5-4E12-906A-BA74247587BC}"/>
              </a:ext>
            </a:extLst>
          </p:cNvPr>
          <p:cNvSpPr txBox="1"/>
          <p:nvPr/>
        </p:nvSpPr>
        <p:spPr>
          <a:xfrm>
            <a:off x="2238380" y="4005064"/>
            <a:ext cx="4667240" cy="769441"/>
          </a:xfrm>
          <a:prstGeom prst="rect">
            <a:avLst/>
          </a:prstGeom>
          <a:solidFill>
            <a:schemeClr val="bg1"/>
          </a:solidFill>
        </p:spPr>
        <p:txBody>
          <a:bodyPr wrap="none" rtlCol="0">
            <a:spAutoFit/>
          </a:bodyPr>
          <a:lstStyle/>
          <a:p>
            <a:r>
              <a:rPr lang="ru-RU" sz="4400" dirty="0"/>
              <a:t>1. Газообразные;</a:t>
            </a:r>
          </a:p>
        </p:txBody>
      </p:sp>
      <p:sp>
        <p:nvSpPr>
          <p:cNvPr id="6" name="TextBox 5">
            <a:extLst>
              <a:ext uri="{FF2B5EF4-FFF2-40B4-BE49-F238E27FC236}">
                <a16:creationId xmlns="" xmlns:a16="http://schemas.microsoft.com/office/drawing/2014/main" id="{70265E0B-F821-4439-A257-9149D7A6F87A}"/>
              </a:ext>
            </a:extLst>
          </p:cNvPr>
          <p:cNvSpPr txBox="1"/>
          <p:nvPr/>
        </p:nvSpPr>
        <p:spPr>
          <a:xfrm>
            <a:off x="2264281" y="4833582"/>
            <a:ext cx="4641339" cy="769441"/>
          </a:xfrm>
          <a:prstGeom prst="rect">
            <a:avLst/>
          </a:prstGeom>
          <a:solidFill>
            <a:schemeClr val="bg1"/>
          </a:solidFill>
        </p:spPr>
        <p:txBody>
          <a:bodyPr wrap="square" rtlCol="0">
            <a:spAutoFit/>
          </a:bodyPr>
          <a:lstStyle/>
          <a:p>
            <a:r>
              <a:rPr lang="ru-RU" sz="4400" dirty="0"/>
              <a:t>2. Жидкие;</a:t>
            </a:r>
          </a:p>
        </p:txBody>
      </p:sp>
      <p:sp>
        <p:nvSpPr>
          <p:cNvPr id="7" name="TextBox 6">
            <a:extLst>
              <a:ext uri="{FF2B5EF4-FFF2-40B4-BE49-F238E27FC236}">
                <a16:creationId xmlns="" xmlns:a16="http://schemas.microsoft.com/office/drawing/2014/main" id="{D8394F82-FD5C-4CB3-9A09-23A57B05F515}"/>
              </a:ext>
            </a:extLst>
          </p:cNvPr>
          <p:cNvSpPr txBox="1"/>
          <p:nvPr/>
        </p:nvSpPr>
        <p:spPr>
          <a:xfrm>
            <a:off x="2278258" y="5639453"/>
            <a:ext cx="4627361" cy="769441"/>
          </a:xfrm>
          <a:prstGeom prst="rect">
            <a:avLst/>
          </a:prstGeom>
          <a:solidFill>
            <a:schemeClr val="bg1"/>
          </a:solidFill>
        </p:spPr>
        <p:txBody>
          <a:bodyPr wrap="square" rtlCol="0">
            <a:spAutoFit/>
          </a:bodyPr>
          <a:lstStyle/>
          <a:p>
            <a:r>
              <a:rPr lang="ru-RU" sz="4400" dirty="0"/>
              <a:t>3. Твердые</a:t>
            </a:r>
          </a:p>
        </p:txBody>
      </p:sp>
    </p:spTree>
    <p:extLst>
      <p:ext uri="{BB962C8B-B14F-4D97-AF65-F5344CB8AC3E}">
        <p14:creationId xmlns:p14="http://schemas.microsoft.com/office/powerpoint/2010/main" val="382539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SP-111">
            <a:extLst>
              <a:ext uri="{FF2B5EF4-FFF2-40B4-BE49-F238E27FC236}">
                <a16:creationId xmlns="" xmlns:a16="http://schemas.microsoft.com/office/drawing/2014/main" id="{55ED5576-7144-47A5-912F-401812914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844675"/>
            <a:ext cx="2879725"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3" descr="Sp-001">
            <a:extLst>
              <a:ext uri="{FF2B5EF4-FFF2-40B4-BE49-F238E27FC236}">
                <a16:creationId xmlns="" xmlns:a16="http://schemas.microsoft.com/office/drawing/2014/main" id="{0D0735E3-E0DD-4FAF-8C13-425346406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44675"/>
            <a:ext cx="27654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2" name="Picture 4" descr="Sp-110">
            <a:extLst>
              <a:ext uri="{FF2B5EF4-FFF2-40B4-BE49-F238E27FC236}">
                <a16:creationId xmlns="" xmlns:a16="http://schemas.microsoft.com/office/drawing/2014/main" id="{62FD79C2-4423-469A-A1F8-2062F21C7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3725" y="1844675"/>
            <a:ext cx="27527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 xmlns:a16="http://schemas.microsoft.com/office/drawing/2014/main" id="{886F61A0-88A6-48B1-8CEF-5BB63711B1CE}"/>
              </a:ext>
            </a:extLst>
          </p:cNvPr>
          <p:cNvSpPr txBox="1">
            <a:spLocks noChangeArrowheads="1"/>
          </p:cNvSpPr>
          <p:nvPr/>
        </p:nvSpPr>
        <p:spPr bwMode="auto">
          <a:xfrm>
            <a:off x="0" y="0"/>
            <a:ext cx="9144000" cy="14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3333FF"/>
                </a:solidFill>
              </a:rPr>
              <a:t>Примеры стереографических проекций  </a:t>
            </a:r>
          </a:p>
          <a:p>
            <a:pPr algn="ctr" eaLnBrk="1" hangingPunct="1">
              <a:spcBef>
                <a:spcPct val="0"/>
              </a:spcBef>
              <a:buFontTx/>
              <a:buNone/>
            </a:pPr>
            <a:r>
              <a:rPr lang="ru-RU" altLang="ru-RU" b="1">
                <a:solidFill>
                  <a:srgbClr val="3333FF"/>
                </a:solidFill>
              </a:rPr>
              <a:t>кубического кристалла </a:t>
            </a:r>
          </a:p>
          <a:p>
            <a:pPr algn="ctr" eaLnBrk="1" hangingPunct="1">
              <a:spcBef>
                <a:spcPct val="0"/>
              </a:spcBef>
              <a:buFontTx/>
              <a:buNone/>
            </a:pPr>
            <a:r>
              <a:rPr lang="ru-RU" altLang="ru-RU" sz="2400" b="1">
                <a:solidFill>
                  <a:srgbClr val="3333FF"/>
                </a:solidFill>
              </a:rPr>
              <a:t>Выходы нормалей к плоскостям кристалла</a:t>
            </a:r>
          </a:p>
        </p:txBody>
      </p:sp>
      <p:sp>
        <p:nvSpPr>
          <p:cNvPr id="242694" name="Text Box 6">
            <a:extLst>
              <a:ext uri="{FF2B5EF4-FFF2-40B4-BE49-F238E27FC236}">
                <a16:creationId xmlns="" xmlns:a16="http://schemas.microsoft.com/office/drawing/2014/main" id="{DC3D1905-8A6F-48D7-8F83-234F0844B904}"/>
              </a:ext>
            </a:extLst>
          </p:cNvPr>
          <p:cNvSpPr txBox="1">
            <a:spLocks noChangeArrowheads="1"/>
          </p:cNvSpPr>
          <p:nvPr/>
        </p:nvSpPr>
        <p:spPr bwMode="auto">
          <a:xfrm>
            <a:off x="1023938" y="5032375"/>
            <a:ext cx="7175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1800" b="1"/>
              <a:t>(001)</a:t>
            </a:r>
            <a:endParaRPr lang="ru-RU" altLang="ru-RU" sz="1800" b="1"/>
          </a:p>
        </p:txBody>
      </p:sp>
      <p:sp>
        <p:nvSpPr>
          <p:cNvPr id="242695" name="Text Box 7">
            <a:extLst>
              <a:ext uri="{FF2B5EF4-FFF2-40B4-BE49-F238E27FC236}">
                <a16:creationId xmlns="" xmlns:a16="http://schemas.microsoft.com/office/drawing/2014/main" id="{FBF384AD-E465-4FD8-BB24-BA6BC12F7763}"/>
              </a:ext>
            </a:extLst>
          </p:cNvPr>
          <p:cNvSpPr txBox="1">
            <a:spLocks noChangeArrowheads="1"/>
          </p:cNvSpPr>
          <p:nvPr/>
        </p:nvSpPr>
        <p:spPr bwMode="auto">
          <a:xfrm>
            <a:off x="4048125" y="5105400"/>
            <a:ext cx="7175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1800" b="1"/>
              <a:t>(110)</a:t>
            </a:r>
            <a:endParaRPr lang="ru-RU" altLang="ru-RU" sz="1800" b="1"/>
          </a:p>
        </p:txBody>
      </p:sp>
      <p:sp>
        <p:nvSpPr>
          <p:cNvPr id="242696" name="Text Box 8">
            <a:extLst>
              <a:ext uri="{FF2B5EF4-FFF2-40B4-BE49-F238E27FC236}">
                <a16:creationId xmlns="" xmlns:a16="http://schemas.microsoft.com/office/drawing/2014/main" id="{D01015D2-E39C-4A75-AD00-D4BA6D4C9254}"/>
              </a:ext>
            </a:extLst>
          </p:cNvPr>
          <p:cNvSpPr txBox="1">
            <a:spLocks noChangeArrowheads="1"/>
          </p:cNvSpPr>
          <p:nvPr/>
        </p:nvSpPr>
        <p:spPr bwMode="auto">
          <a:xfrm>
            <a:off x="7143750" y="5105400"/>
            <a:ext cx="7175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1800" b="1"/>
              <a:t>(111)</a:t>
            </a:r>
            <a:endParaRPr lang="ru-RU" altLang="ru-RU" sz="1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6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26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269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26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26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26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26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3" grpId="0" animBg="1"/>
      <p:bldP spid="242694" grpId="0" animBg="1"/>
      <p:bldP spid="242695" grpId="0" animBg="1"/>
      <p:bldP spid="24269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N:\ЮРАЙТ 2\Корректура\Приложение\Fig.  к прилажениям\Проекции\001ab1-1.tif">
            <a:extLst>
              <a:ext uri="{FF2B5EF4-FFF2-40B4-BE49-F238E27FC236}">
                <a16:creationId xmlns="" xmlns:a16="http://schemas.microsoft.com/office/drawing/2014/main" id="{BACE9827-DEBC-4940-96F7-FAAFD9A85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8936"/>
            <a:ext cx="6635750" cy="660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ЮРАЙТ 2\Корректура\Приложение\Fig.  к прилажениям\Проекции\011-a.tif">
            <a:extLst>
              <a:ext uri="{FF2B5EF4-FFF2-40B4-BE49-F238E27FC236}">
                <a16:creationId xmlns="" xmlns:a16="http://schemas.microsoft.com/office/drawing/2014/main" id="{405A4001-5BD5-44E1-9760-DC58476A9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7800"/>
            <a:ext cx="66119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N:\ЮРАЙТ 2\Корректура\Приложение\Fig.  к прилажениям\Проекции\111-aa.tif">
            <a:extLst>
              <a:ext uri="{FF2B5EF4-FFF2-40B4-BE49-F238E27FC236}">
                <a16:creationId xmlns="" xmlns:a16="http://schemas.microsoft.com/office/drawing/2014/main" id="{EF1A8C1B-6A4E-4E57-B4D9-9E6DA2F5B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5888"/>
            <a:ext cx="6697663"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SetkaVulfa">
            <a:extLst>
              <a:ext uri="{FF2B5EF4-FFF2-40B4-BE49-F238E27FC236}">
                <a16:creationId xmlns="" xmlns:a16="http://schemas.microsoft.com/office/drawing/2014/main" id="{2A12204D-5E52-49D4-83C0-A220141B6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412875"/>
            <a:ext cx="52832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a:extLst>
              <a:ext uri="{FF2B5EF4-FFF2-40B4-BE49-F238E27FC236}">
                <a16:creationId xmlns="" xmlns:a16="http://schemas.microsoft.com/office/drawing/2014/main" id="{138918D0-336B-40C7-AB7A-249221DCC4ED}"/>
              </a:ext>
            </a:extLst>
          </p:cNvPr>
          <p:cNvSpPr txBox="1">
            <a:spLocks noChangeArrowheads="1"/>
          </p:cNvSpPr>
          <p:nvPr/>
        </p:nvSpPr>
        <p:spPr bwMode="auto">
          <a:xfrm>
            <a:off x="0" y="0"/>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3333FF"/>
                </a:solidFill>
              </a:rPr>
              <a:t>Сетка Вульфа </a:t>
            </a:r>
          </a:p>
          <a:p>
            <a:pPr algn="ctr" eaLnBrk="1" hangingPunct="1">
              <a:spcBef>
                <a:spcPct val="0"/>
              </a:spcBef>
              <a:buFontTx/>
              <a:buNone/>
            </a:pPr>
            <a:r>
              <a:rPr lang="ru-RU" altLang="ru-RU" sz="1600" b="1">
                <a:solidFill>
                  <a:srgbClr val="3333FF"/>
                </a:solidFill>
              </a:rPr>
              <a:t>(стереографическая проекция параллелей и меридианов </a:t>
            </a:r>
          </a:p>
          <a:p>
            <a:pPr algn="ctr" eaLnBrk="1" hangingPunct="1">
              <a:spcBef>
                <a:spcPct val="0"/>
              </a:spcBef>
              <a:buFontTx/>
              <a:buNone/>
            </a:pPr>
            <a:r>
              <a:rPr lang="ru-RU" altLang="ru-RU" sz="1600" b="1">
                <a:solidFill>
                  <a:srgbClr val="3333FF"/>
                </a:solidFill>
              </a:rPr>
              <a:t>построенных с шагом 2 градуса на сфере и спроектированные на экваториальную плоскость)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0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Sp-001">
            <a:extLst>
              <a:ext uri="{FF2B5EF4-FFF2-40B4-BE49-F238E27FC236}">
                <a16:creationId xmlns="" xmlns:a16="http://schemas.microsoft.com/office/drawing/2014/main" id="{F0A2F4AB-031B-48FB-A347-FF924A75E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50813"/>
            <a:ext cx="6624638"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etkaVulfa">
            <a:extLst>
              <a:ext uri="{FF2B5EF4-FFF2-40B4-BE49-F238E27FC236}">
                <a16:creationId xmlns="" xmlns:a16="http://schemas.microsoft.com/office/drawing/2014/main" id="{2EC90180-5D84-4352-B8A5-B8B535E6131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9425" y="404813"/>
            <a:ext cx="6078538"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1">
            <a:extLst>
              <a:ext uri="{FF2B5EF4-FFF2-40B4-BE49-F238E27FC236}">
                <a16:creationId xmlns="" xmlns:a16="http://schemas.microsoft.com/office/drawing/2014/main" id="{93437DA6-23D6-422C-A444-A14BAC4E234F}"/>
              </a:ext>
            </a:extLst>
          </p:cNvPr>
          <p:cNvSpPr txBox="1">
            <a:spLocks noChangeArrowheads="1"/>
          </p:cNvSpPr>
          <p:nvPr/>
        </p:nvSpPr>
        <p:spPr bwMode="auto">
          <a:xfrm>
            <a:off x="0" y="2060575"/>
            <a:ext cx="9144000" cy="14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b="1">
                <a:solidFill>
                  <a:srgbClr val="3333FF"/>
                </a:solidFill>
              </a:rPr>
              <a:t>7. ЭЛЕМЕНТАРНАЯ ЯЧЕЙКА КРИСТАЛЛИЧЕСКОЙ РЕШЕТКИ</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9" name="Picture 5" descr="Cell choice-1a a">
            <a:extLst>
              <a:ext uri="{FF2B5EF4-FFF2-40B4-BE49-F238E27FC236}">
                <a16:creationId xmlns="" xmlns:a16="http://schemas.microsoft.com/office/drawing/2014/main" id="{52AA3F6A-5BCA-4F3D-B679-C52E02D61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3478213"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0" name="Picture 6" descr="Cell choice-1a b">
            <a:extLst>
              <a:ext uri="{FF2B5EF4-FFF2-40B4-BE49-F238E27FC236}">
                <a16:creationId xmlns="" xmlns:a16="http://schemas.microsoft.com/office/drawing/2014/main" id="{D2F77869-67F4-4FE5-853B-8CD9FD022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5038" y="1484313"/>
            <a:ext cx="3503612"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1" name="Text Box 7">
            <a:extLst>
              <a:ext uri="{FF2B5EF4-FFF2-40B4-BE49-F238E27FC236}">
                <a16:creationId xmlns="" xmlns:a16="http://schemas.microsoft.com/office/drawing/2014/main" id="{AB236F20-8D04-4C2C-A417-028FDB469DBA}"/>
              </a:ext>
            </a:extLst>
          </p:cNvPr>
          <p:cNvSpPr txBox="1">
            <a:spLocks noChangeArrowheads="1"/>
          </p:cNvSpPr>
          <p:nvPr/>
        </p:nvSpPr>
        <p:spPr bwMode="auto">
          <a:xfrm>
            <a:off x="0" y="-14288"/>
            <a:ext cx="9144000" cy="13843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solidFill>
                  <a:srgbClr val="3333FF"/>
                </a:solidFill>
              </a:rPr>
              <a:t>Правила выбора </a:t>
            </a:r>
          </a:p>
          <a:p>
            <a:pPr algn="ctr" eaLnBrk="1" hangingPunct="1">
              <a:spcBef>
                <a:spcPct val="0"/>
              </a:spcBef>
              <a:buFontTx/>
              <a:buNone/>
            </a:pPr>
            <a:r>
              <a:rPr lang="ru-RU" altLang="ru-RU" sz="2800" b="1">
                <a:solidFill>
                  <a:srgbClr val="3333FF"/>
                </a:solidFill>
              </a:rPr>
              <a:t>элементарной ячейки (ячейка Бравэ) </a:t>
            </a:r>
          </a:p>
          <a:p>
            <a:pPr algn="ctr" eaLnBrk="1" hangingPunct="1">
              <a:spcBef>
                <a:spcPct val="0"/>
              </a:spcBef>
              <a:buFontTx/>
              <a:buNone/>
            </a:pPr>
            <a:r>
              <a:rPr lang="ru-RU" altLang="ru-RU" sz="2800" b="1">
                <a:solidFill>
                  <a:srgbClr val="3333FF"/>
                </a:solidFill>
              </a:rPr>
              <a:t>в кристаллической структуре</a:t>
            </a:r>
          </a:p>
        </p:txBody>
      </p:sp>
      <p:sp>
        <p:nvSpPr>
          <p:cNvPr id="267275" name="Text Box 11">
            <a:extLst>
              <a:ext uri="{FF2B5EF4-FFF2-40B4-BE49-F238E27FC236}">
                <a16:creationId xmlns="" xmlns:a16="http://schemas.microsoft.com/office/drawing/2014/main" id="{DB977E09-0FA0-4105-BDC4-97431B5A3D88}"/>
              </a:ext>
            </a:extLst>
          </p:cNvPr>
          <p:cNvSpPr txBox="1">
            <a:spLocks noChangeArrowheads="1"/>
          </p:cNvSpPr>
          <p:nvPr/>
        </p:nvSpPr>
        <p:spPr bwMode="auto">
          <a:xfrm>
            <a:off x="0" y="4911725"/>
            <a:ext cx="9144000" cy="1939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AutoNum type="arabicPeriod"/>
            </a:pPr>
            <a:r>
              <a:rPr lang="ru-RU" altLang="ru-RU" sz="2000" b="1">
                <a:solidFill>
                  <a:srgbClr val="FF0000"/>
                </a:solidFill>
              </a:rPr>
              <a:t>Сингония выбранной ячейки должна быть такая же, как и сингония всей решетки;</a:t>
            </a:r>
          </a:p>
          <a:p>
            <a:pPr eaLnBrk="1" hangingPunct="1">
              <a:spcBef>
                <a:spcPct val="0"/>
              </a:spcBef>
              <a:buFontTx/>
              <a:buAutoNum type="arabicPeriod"/>
            </a:pPr>
            <a:r>
              <a:rPr lang="ru-RU" altLang="ru-RU" sz="2000" b="1">
                <a:solidFill>
                  <a:srgbClr val="FF0000"/>
                </a:solidFill>
              </a:rPr>
              <a:t>Число прямых углов между ребрами</a:t>
            </a:r>
            <a:r>
              <a:rPr lang="en-US" altLang="ru-RU" sz="2000" b="1">
                <a:solidFill>
                  <a:srgbClr val="FF0000"/>
                </a:solidFill>
              </a:rPr>
              <a:t> </a:t>
            </a:r>
            <a:r>
              <a:rPr lang="ru-RU" altLang="ru-RU" sz="2000" b="1">
                <a:solidFill>
                  <a:srgbClr val="FF0000"/>
                </a:solidFill>
              </a:rPr>
              <a:t>ячейки должно быть максимальным; </a:t>
            </a:r>
          </a:p>
          <a:p>
            <a:pPr eaLnBrk="1" hangingPunct="1">
              <a:spcBef>
                <a:spcPct val="0"/>
              </a:spcBef>
              <a:buFontTx/>
              <a:buAutoNum type="arabicPeriod"/>
            </a:pPr>
            <a:r>
              <a:rPr lang="ru-RU" altLang="ru-RU" sz="2000" b="1">
                <a:solidFill>
                  <a:srgbClr val="FF0000"/>
                </a:solidFill>
              </a:rPr>
              <a:t>При соблюдении первых двух условий объем ячейки должен быть минимальным.</a:t>
            </a:r>
          </a:p>
        </p:txBody>
      </p:sp>
      <p:sp>
        <p:nvSpPr>
          <p:cNvPr id="267276" name="Text Box 12">
            <a:extLst>
              <a:ext uri="{FF2B5EF4-FFF2-40B4-BE49-F238E27FC236}">
                <a16:creationId xmlns="" xmlns:a16="http://schemas.microsoft.com/office/drawing/2014/main" id="{3BB43A6C-5DC5-4597-A3DE-77BF12118EA6}"/>
              </a:ext>
            </a:extLst>
          </p:cNvPr>
          <p:cNvSpPr txBox="1">
            <a:spLocks noChangeArrowheads="1"/>
          </p:cNvSpPr>
          <p:nvPr/>
        </p:nvSpPr>
        <p:spPr bwMode="auto">
          <a:xfrm>
            <a:off x="0" y="4379913"/>
            <a:ext cx="9144000" cy="46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3333FF"/>
                </a:solidFill>
              </a:rPr>
              <a:t>Правила выбора элементарной ячейки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2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72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72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72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7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1" grpId="0" animBg="1"/>
      <p:bldP spid="267275" grpId="0" animBg="1"/>
      <p:bldP spid="26727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1">
            <a:extLst>
              <a:ext uri="{FF2B5EF4-FFF2-40B4-BE49-F238E27FC236}">
                <a16:creationId xmlns="" xmlns:a16="http://schemas.microsoft.com/office/drawing/2014/main" id="{2A1CA74D-B11F-4C24-BCA9-3A8B650E42E3}"/>
              </a:ext>
            </a:extLst>
          </p:cNvPr>
          <p:cNvSpPr txBox="1">
            <a:spLocks noChangeArrowheads="1"/>
          </p:cNvSpPr>
          <p:nvPr/>
        </p:nvSpPr>
        <p:spPr bwMode="auto">
          <a:xfrm>
            <a:off x="0" y="2420938"/>
            <a:ext cx="9144000" cy="144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b="1">
                <a:solidFill>
                  <a:srgbClr val="3333FF"/>
                </a:solidFill>
              </a:rPr>
              <a:t>8. КРИСТАЛЛОГРАФИЧЕСКИЕ ЗОНЫ</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0" name="Picture 4" descr="Axis Zone-1">
            <a:extLst>
              <a:ext uri="{FF2B5EF4-FFF2-40B4-BE49-F238E27FC236}">
                <a16:creationId xmlns="" xmlns:a16="http://schemas.microsoft.com/office/drawing/2014/main" id="{BEF58B70-292C-4F41-9099-B86379A10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81075"/>
            <a:ext cx="34702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1" name="Text Box 5">
            <a:extLst>
              <a:ext uri="{FF2B5EF4-FFF2-40B4-BE49-F238E27FC236}">
                <a16:creationId xmlns="" xmlns:a16="http://schemas.microsoft.com/office/drawing/2014/main" id="{389FC380-1375-4DCB-9583-EF103ED26B96}"/>
              </a:ext>
            </a:extLst>
          </p:cNvPr>
          <p:cNvSpPr txBox="1">
            <a:spLocks noChangeArrowheads="1"/>
          </p:cNvSpPr>
          <p:nvPr/>
        </p:nvSpPr>
        <p:spPr bwMode="auto">
          <a:xfrm>
            <a:off x="0" y="14288"/>
            <a:ext cx="9144000"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solidFill>
                  <a:srgbClr val="3333FF"/>
                </a:solidFill>
              </a:rPr>
              <a:t>Кристаллографическая зона</a:t>
            </a:r>
          </a:p>
        </p:txBody>
      </p:sp>
      <p:sp>
        <p:nvSpPr>
          <p:cNvPr id="275462" name="Text Box 6">
            <a:extLst>
              <a:ext uri="{FF2B5EF4-FFF2-40B4-BE49-F238E27FC236}">
                <a16:creationId xmlns="" xmlns:a16="http://schemas.microsoft.com/office/drawing/2014/main" id="{927ABA23-44D7-46CF-B3C4-9500B49EC53A}"/>
              </a:ext>
            </a:extLst>
          </p:cNvPr>
          <p:cNvSpPr txBox="1">
            <a:spLocks noChangeArrowheads="1"/>
          </p:cNvSpPr>
          <p:nvPr/>
        </p:nvSpPr>
        <p:spPr bwMode="auto">
          <a:xfrm>
            <a:off x="4211638" y="981075"/>
            <a:ext cx="4176712"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3333FF"/>
                </a:solidFill>
              </a:rPr>
              <a:t>Кристаллографической зоной или поясом, называется совокупность граней кристалла, параллельных одному направлению – оси зоны</a:t>
            </a:r>
          </a:p>
        </p:txBody>
      </p:sp>
      <p:graphicFrame>
        <p:nvGraphicFramePr>
          <p:cNvPr id="275465" name="Object 9">
            <a:extLst>
              <a:ext uri="{FF2B5EF4-FFF2-40B4-BE49-F238E27FC236}">
                <a16:creationId xmlns="" xmlns:a16="http://schemas.microsoft.com/office/drawing/2014/main" id="{63AFF0A1-34EF-4A8D-9F9E-52FDBB404694}"/>
              </a:ext>
            </a:extLst>
          </p:cNvPr>
          <p:cNvGraphicFramePr>
            <a:graphicFrameLocks noChangeAspect="1"/>
          </p:cNvGraphicFramePr>
          <p:nvPr/>
        </p:nvGraphicFramePr>
        <p:xfrm>
          <a:off x="395288" y="6021388"/>
          <a:ext cx="3678237" cy="720725"/>
        </p:xfrm>
        <a:graphic>
          <a:graphicData uri="http://schemas.openxmlformats.org/presentationml/2006/ole">
            <mc:AlternateContent xmlns:mc="http://schemas.openxmlformats.org/markup-compatibility/2006">
              <mc:Choice xmlns:v="urn:schemas-microsoft-com:vml" Requires="v">
                <p:oleObj spid="_x0000_s82203" name="Equation" r:id="rId4" imgW="1168400" imgH="228600" progId="Equation.DSMT4">
                  <p:embed/>
                </p:oleObj>
              </mc:Choice>
              <mc:Fallback>
                <p:oleObj name="Equation" r:id="rId4" imgW="1168400" imgH="2286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021388"/>
                        <a:ext cx="3678237"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2" name="TextBox 1">
            <a:extLst>
              <a:ext uri="{FF2B5EF4-FFF2-40B4-BE49-F238E27FC236}">
                <a16:creationId xmlns="" xmlns:a16="http://schemas.microsoft.com/office/drawing/2014/main" id="{6AD3C7F7-7C18-4C50-95A9-30B8769F6747}"/>
              </a:ext>
            </a:extLst>
          </p:cNvPr>
          <p:cNvSpPr txBox="1">
            <a:spLocks noChangeArrowheads="1"/>
          </p:cNvSpPr>
          <p:nvPr/>
        </p:nvSpPr>
        <p:spPr bwMode="auto">
          <a:xfrm>
            <a:off x="4211638" y="3573463"/>
            <a:ext cx="4176712"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a:t>Если индексы плоскости (</a:t>
            </a:r>
            <a:r>
              <a:rPr lang="en-US" altLang="ru-RU" sz="2000" i="1"/>
              <a:t>hkl</a:t>
            </a:r>
            <a:r>
              <a:rPr lang="en-US" altLang="ru-RU" sz="2000"/>
              <a:t>) </a:t>
            </a:r>
            <a:r>
              <a:rPr lang="ru-RU" altLang="ru-RU" sz="2000"/>
              <a:t>(вектор </a:t>
            </a:r>
            <a:r>
              <a:rPr lang="en-US" altLang="ru-RU" sz="2000" b="1"/>
              <a:t>H</a:t>
            </a:r>
            <a:r>
              <a:rPr lang="ru-RU" altLang="ru-RU" sz="2000"/>
              <a:t>), а индексы оси зоны </a:t>
            </a:r>
            <a:r>
              <a:rPr lang="en-US" altLang="ru-RU" sz="2000"/>
              <a:t>[</a:t>
            </a:r>
            <a:r>
              <a:rPr lang="en-US" altLang="ru-RU" sz="2000" i="1"/>
              <a:t>m*n*p*</a:t>
            </a:r>
            <a:r>
              <a:rPr lang="en-US" altLang="ru-RU" sz="2000"/>
              <a:t>] </a:t>
            </a:r>
            <a:r>
              <a:rPr lang="ru-RU" altLang="ru-RU" sz="2000"/>
              <a:t> (вектор </a:t>
            </a:r>
            <a:r>
              <a:rPr lang="en-US" altLang="ru-RU" sz="2000" b="1"/>
              <a:t>R</a:t>
            </a:r>
            <a:r>
              <a:rPr lang="en-US" altLang="ru-RU" sz="2000"/>
              <a:t>) – </a:t>
            </a:r>
            <a:r>
              <a:rPr lang="ru-RU" altLang="ru-RU" sz="2000"/>
              <a:t>должно выполняться равенство</a:t>
            </a:r>
          </a:p>
        </p:txBody>
      </p:sp>
      <p:sp>
        <p:nvSpPr>
          <p:cNvPr id="24583" name="TextBox 1">
            <a:extLst>
              <a:ext uri="{FF2B5EF4-FFF2-40B4-BE49-F238E27FC236}">
                <a16:creationId xmlns="" xmlns:a16="http://schemas.microsoft.com/office/drawing/2014/main" id="{AEA8755C-055F-4272-B46A-64C9FF5EF94D}"/>
              </a:ext>
            </a:extLst>
          </p:cNvPr>
          <p:cNvSpPr txBox="1">
            <a:spLocks noChangeArrowheads="1"/>
          </p:cNvSpPr>
          <p:nvPr/>
        </p:nvSpPr>
        <p:spPr bwMode="auto">
          <a:xfrm>
            <a:off x="4221163" y="6086475"/>
            <a:ext cx="45974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t>Условие зональности</a:t>
            </a:r>
          </a:p>
        </p:txBody>
      </p:sp>
      <p:graphicFrame>
        <p:nvGraphicFramePr>
          <p:cNvPr id="2" name="Объект 1">
            <a:extLst>
              <a:ext uri="{FF2B5EF4-FFF2-40B4-BE49-F238E27FC236}">
                <a16:creationId xmlns="" xmlns:a16="http://schemas.microsoft.com/office/drawing/2014/main" id="{FDFEF4E1-D67B-4DBC-B4C0-A52F11D77EE9}"/>
              </a:ext>
            </a:extLst>
          </p:cNvPr>
          <p:cNvGraphicFramePr>
            <a:graphicFrameLocks noChangeAspect="1"/>
          </p:cNvGraphicFramePr>
          <p:nvPr/>
        </p:nvGraphicFramePr>
        <p:xfrm>
          <a:off x="5486400" y="5030788"/>
          <a:ext cx="2251075" cy="919162"/>
        </p:xfrm>
        <a:graphic>
          <a:graphicData uri="http://schemas.openxmlformats.org/presentationml/2006/ole">
            <mc:AlternateContent xmlns:mc="http://schemas.openxmlformats.org/markup-compatibility/2006">
              <mc:Choice xmlns:v="urn:schemas-microsoft-com:vml" Requires="v">
                <p:oleObj spid="_x0000_s82204" name="Equation" r:id="rId6" imgW="622030" imgH="253890" progId="Equation.DSMT4">
                  <p:embed/>
                </p:oleObj>
              </mc:Choice>
              <mc:Fallback>
                <p:oleObj name="Equation" r:id="rId6" imgW="622030" imgH="253890" progId="Equation.DSMT4">
                  <p:embed/>
                  <p:pic>
                    <p:nvPicPr>
                      <p:cNvPr id="0" name="Объект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030788"/>
                        <a:ext cx="2251075" cy="919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54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54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546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546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1" grpId="0" animBg="1"/>
      <p:bldP spid="275462" grpId="0" animBg="1"/>
      <p:bldP spid="24582" grpId="0" animBg="1"/>
      <p:bldP spid="2458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3175" y="249356"/>
            <a:ext cx="9144000"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4000" b="1" dirty="0">
                <a:solidFill>
                  <a:srgbClr val="0000FF"/>
                </a:solidFill>
                <a:latin typeface="Arial" panose="020B0604020202020204" pitchFamily="34" charset="0"/>
              </a:rPr>
              <a:t>В физике принято классифицировать структуру объектов по соотношению ближнего и дальнего порядка</a:t>
            </a:r>
            <a:endParaRPr lang="ru-RU" altLang="ru-RU" sz="4000" dirty="0">
              <a:solidFill>
                <a:srgbClr val="0000FF"/>
              </a:solidFill>
              <a:latin typeface="Arial" panose="020B0604020202020204" pitchFamily="34" charset="0"/>
            </a:endParaRPr>
          </a:p>
        </p:txBody>
      </p:sp>
      <p:sp>
        <p:nvSpPr>
          <p:cNvPr id="34819" name="Прямоугольник 2"/>
          <p:cNvSpPr>
            <a:spLocks noChangeArrowheads="1"/>
          </p:cNvSpPr>
          <p:nvPr/>
        </p:nvSpPr>
        <p:spPr bwMode="auto">
          <a:xfrm>
            <a:off x="-3175" y="3020759"/>
            <a:ext cx="9140825"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400" b="1" i="1" dirty="0">
                <a:solidFill>
                  <a:srgbClr val="FF0000"/>
                </a:solidFill>
                <a:latin typeface="Arial" panose="020B0604020202020204" pitchFamily="34" charset="0"/>
              </a:rPr>
              <a:t>Ближний порядок </a:t>
            </a:r>
            <a:r>
              <a:rPr lang="ru-RU" altLang="ru-RU" sz="2400" b="1" dirty="0">
                <a:latin typeface="Arial" panose="020B0604020202020204" pitchFamily="34" charset="0"/>
              </a:rPr>
              <a:t>- закономерное (упорядоченное) расположение соседних частиц вещества </a:t>
            </a:r>
          </a:p>
          <a:p>
            <a:pPr algn="ctr" eaLnBrk="1" hangingPunct="1">
              <a:spcBef>
                <a:spcPct val="0"/>
              </a:spcBef>
              <a:buFontTx/>
              <a:buNone/>
            </a:pPr>
            <a:r>
              <a:rPr lang="ru-RU" altLang="ru-RU" sz="2400" b="1" dirty="0">
                <a:latin typeface="Arial" panose="020B0604020202020204" pitchFamily="34" charset="0"/>
              </a:rPr>
              <a:t>(атомов, ионов или молекул) </a:t>
            </a:r>
          </a:p>
          <a:p>
            <a:pPr algn="ctr" eaLnBrk="1" hangingPunct="1">
              <a:spcBef>
                <a:spcPct val="0"/>
              </a:spcBef>
              <a:buFontTx/>
              <a:buNone/>
            </a:pPr>
            <a:r>
              <a:rPr lang="ru-RU" altLang="ru-RU" sz="2400" b="1" dirty="0">
                <a:solidFill>
                  <a:srgbClr val="0000FF"/>
                </a:solidFill>
                <a:latin typeface="Arial" panose="020B0604020202020204" pitchFamily="34" charset="0"/>
              </a:rPr>
              <a:t>на расстояниях, </a:t>
            </a:r>
          </a:p>
          <a:p>
            <a:pPr algn="ctr" eaLnBrk="1" hangingPunct="1">
              <a:spcBef>
                <a:spcPct val="0"/>
              </a:spcBef>
              <a:buFontTx/>
              <a:buNone/>
            </a:pPr>
            <a:r>
              <a:rPr lang="ru-RU" altLang="ru-RU" sz="2400" b="1" dirty="0">
                <a:solidFill>
                  <a:srgbClr val="0000FF"/>
                </a:solidFill>
                <a:latin typeface="Arial" panose="020B0604020202020204" pitchFamily="34" charset="0"/>
              </a:rPr>
              <a:t>сравнимых с размерами самих частиц</a:t>
            </a:r>
            <a:r>
              <a:rPr lang="en-US" altLang="ru-RU" sz="2400" b="1" dirty="0">
                <a:solidFill>
                  <a:srgbClr val="0000FF"/>
                </a:solidFill>
                <a:latin typeface="Arial" panose="020B0604020202020204" pitchFamily="34" charset="0"/>
              </a:rPr>
              <a:t> </a:t>
            </a:r>
            <a:endParaRPr lang="ru-RU" altLang="ru-RU" sz="2400" b="1" dirty="0">
              <a:solidFill>
                <a:srgbClr val="0000FF"/>
              </a:solidFill>
              <a:latin typeface="Arial" panose="020B0604020202020204" pitchFamily="34" charset="0"/>
            </a:endParaRPr>
          </a:p>
          <a:p>
            <a:pPr algn="ctr" eaLnBrk="1" hangingPunct="1">
              <a:spcBef>
                <a:spcPct val="0"/>
              </a:spcBef>
              <a:buFontTx/>
              <a:buNone/>
            </a:pPr>
            <a:r>
              <a:rPr lang="en-US" altLang="ru-RU" sz="2400" b="1" dirty="0">
                <a:solidFill>
                  <a:srgbClr val="FF0000"/>
                </a:solidFill>
                <a:latin typeface="Arial" panose="020B0604020202020204" pitchFamily="34" charset="0"/>
              </a:rPr>
              <a:t>(</a:t>
            </a:r>
            <a:r>
              <a:rPr lang="ru-RU" altLang="ru-RU" sz="2400" b="1" dirty="0">
                <a:solidFill>
                  <a:srgbClr val="FF0000"/>
                </a:solidFill>
                <a:latin typeface="Arial" panose="020B0604020202020204" pitchFamily="34" charset="0"/>
              </a:rPr>
              <a:t>частицы малых размеров)</a:t>
            </a:r>
            <a:endParaRPr lang="ru-RU" altLang="ru-RU" sz="2400" b="1" dirty="0">
              <a:latin typeface="Arial" panose="020B0604020202020204" pitchFamily="34" charset="0"/>
            </a:endParaRPr>
          </a:p>
        </p:txBody>
      </p:sp>
      <p:sp>
        <p:nvSpPr>
          <p:cNvPr id="34820" name="Прямоугольник 3"/>
          <p:cNvSpPr>
            <a:spLocks noChangeArrowheads="1"/>
          </p:cNvSpPr>
          <p:nvPr/>
        </p:nvSpPr>
        <p:spPr bwMode="auto">
          <a:xfrm>
            <a:off x="-3175" y="5469031"/>
            <a:ext cx="914241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400" b="1" i="1" dirty="0">
                <a:solidFill>
                  <a:srgbClr val="0000FF"/>
                </a:solidFill>
                <a:latin typeface="Arial" panose="020B0604020202020204" pitchFamily="34" charset="0"/>
              </a:rPr>
              <a:t>Дальний порядок </a:t>
            </a:r>
            <a:r>
              <a:rPr lang="ru-RU" altLang="ru-RU" sz="2400" b="1" dirty="0">
                <a:latin typeface="Arial" panose="020B0604020202020204" pitchFamily="34" charset="0"/>
              </a:rPr>
              <a:t>- закономерное (упорядоченное) расположение частиц вещества в пространстве </a:t>
            </a:r>
          </a:p>
          <a:p>
            <a:pPr algn="ctr" eaLnBrk="1" hangingPunct="1">
              <a:spcBef>
                <a:spcPct val="0"/>
              </a:spcBef>
              <a:buFontTx/>
              <a:buNone/>
            </a:pPr>
            <a:r>
              <a:rPr lang="ru-RU" altLang="ru-RU" sz="2400" b="1" dirty="0">
                <a:solidFill>
                  <a:srgbClr val="00B050"/>
                </a:solidFill>
                <a:latin typeface="Arial" panose="020B0604020202020204" pitchFamily="34" charset="0"/>
              </a:rPr>
              <a:t>на неограниченно больших расстояниях</a:t>
            </a:r>
          </a:p>
        </p:txBody>
      </p:sp>
    </p:spTree>
    <p:extLst>
      <p:ext uri="{BB962C8B-B14F-4D97-AF65-F5344CB8AC3E}">
        <p14:creationId xmlns:p14="http://schemas.microsoft.com/office/powerpoint/2010/main" val="3416876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819" grpId="0" animBg="1"/>
      <p:bldP spid="3482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a:extLst>
              <a:ext uri="{FF2B5EF4-FFF2-40B4-BE49-F238E27FC236}">
                <a16:creationId xmlns="" xmlns:a16="http://schemas.microsoft.com/office/drawing/2014/main" id="{FA39CC7A-7123-4A59-9A63-615F5ED4F127}"/>
              </a:ext>
            </a:extLst>
          </p:cNvPr>
          <p:cNvSpPr txBox="1">
            <a:spLocks noChangeArrowheads="1"/>
          </p:cNvSpPr>
          <p:nvPr/>
        </p:nvSpPr>
        <p:spPr bwMode="auto">
          <a:xfrm>
            <a:off x="0" y="12700"/>
            <a:ext cx="9144000"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solidFill>
                  <a:srgbClr val="0000CC"/>
                </a:solidFill>
              </a:rPr>
              <a:t>Условие зональности легко вывести воспользовавшись свойствами обратной решетки. Если вектор </a:t>
            </a:r>
            <a:r>
              <a:rPr lang="en-US" altLang="ru-RU" sz="1800" b="1">
                <a:solidFill>
                  <a:srgbClr val="FF0000"/>
                </a:solidFill>
              </a:rPr>
              <a:t>H</a:t>
            </a:r>
            <a:r>
              <a:rPr lang="ru-RU" altLang="ru-RU" sz="1800" b="1">
                <a:solidFill>
                  <a:srgbClr val="0000CC"/>
                </a:solidFill>
              </a:rPr>
              <a:t> – вектор обратной решетки, а </a:t>
            </a:r>
            <a:r>
              <a:rPr lang="en-US" altLang="ru-RU" sz="1800" b="1">
                <a:solidFill>
                  <a:srgbClr val="0000CC"/>
                </a:solidFill>
              </a:rPr>
              <a:t>R</a:t>
            </a:r>
            <a:r>
              <a:rPr lang="ru-RU" altLang="ru-RU" sz="1800" b="1">
                <a:solidFill>
                  <a:srgbClr val="0000CC"/>
                </a:solidFill>
              </a:rPr>
              <a:t> – вектор какой-либо узловой прямой, то вектор </a:t>
            </a:r>
            <a:r>
              <a:rPr lang="en-US" altLang="ru-RU" sz="1800" b="1">
                <a:solidFill>
                  <a:srgbClr val="0000CC"/>
                </a:solidFill>
              </a:rPr>
              <a:t>R </a:t>
            </a:r>
            <a:r>
              <a:rPr lang="ru-RU" altLang="ru-RU" sz="1800" b="1">
                <a:solidFill>
                  <a:srgbClr val="0000CC"/>
                </a:solidFill>
              </a:rPr>
              <a:t>будет лежать в плоскости </a:t>
            </a:r>
            <a:r>
              <a:rPr lang="en-US" altLang="ru-RU" sz="1800" b="1">
                <a:solidFill>
                  <a:srgbClr val="0000CC"/>
                </a:solidFill>
              </a:rPr>
              <a:t>(hkl) </a:t>
            </a:r>
            <a:r>
              <a:rPr lang="ru-RU" altLang="ru-RU" sz="1800" b="1">
                <a:solidFill>
                  <a:srgbClr val="0000CC"/>
                </a:solidFill>
              </a:rPr>
              <a:t>при единственном условии: вектор </a:t>
            </a:r>
            <a:r>
              <a:rPr lang="en-US" altLang="ru-RU" sz="1800" b="1">
                <a:solidFill>
                  <a:srgbClr val="0000CC"/>
                </a:solidFill>
              </a:rPr>
              <a:t>R </a:t>
            </a:r>
            <a:r>
              <a:rPr lang="ru-RU" altLang="ru-RU" sz="1800" b="1">
                <a:solidFill>
                  <a:srgbClr val="0000CC"/>
                </a:solidFill>
              </a:rPr>
              <a:t>должен быть перпендикулярен вектору </a:t>
            </a:r>
            <a:r>
              <a:rPr lang="en-US" altLang="ru-RU" sz="1800" b="1">
                <a:solidFill>
                  <a:srgbClr val="FF0000"/>
                </a:solidFill>
              </a:rPr>
              <a:t>H</a:t>
            </a:r>
            <a:r>
              <a:rPr lang="ru-RU" altLang="ru-RU" sz="1800" b="1">
                <a:solidFill>
                  <a:srgbClr val="0000CC"/>
                </a:solidFill>
              </a:rPr>
              <a:t>, который в свою очередь перпендикулярен плоскости с индексами (</a:t>
            </a:r>
            <a:r>
              <a:rPr lang="en-US" altLang="ru-RU" sz="1800" b="1">
                <a:solidFill>
                  <a:srgbClr val="0000CC"/>
                </a:solidFill>
              </a:rPr>
              <a:t>hkl)</a:t>
            </a:r>
            <a:r>
              <a:rPr lang="ru-RU" altLang="ru-RU" sz="1800" b="1">
                <a:solidFill>
                  <a:srgbClr val="0000CC"/>
                </a:solidFill>
              </a:rPr>
              <a:t>.</a:t>
            </a:r>
            <a:r>
              <a:rPr lang="en-US" altLang="ru-RU" sz="1800" b="1">
                <a:solidFill>
                  <a:srgbClr val="0000CC"/>
                </a:solidFill>
              </a:rPr>
              <a:t> </a:t>
            </a:r>
            <a:r>
              <a:rPr lang="ru-RU" altLang="ru-RU" sz="1800" b="1">
                <a:solidFill>
                  <a:srgbClr val="0000CC"/>
                </a:solidFill>
              </a:rPr>
              <a:t>    </a:t>
            </a:r>
          </a:p>
        </p:txBody>
      </p:sp>
      <p:graphicFrame>
        <p:nvGraphicFramePr>
          <p:cNvPr id="25603" name="Объект 2">
            <a:extLst>
              <a:ext uri="{FF2B5EF4-FFF2-40B4-BE49-F238E27FC236}">
                <a16:creationId xmlns="" xmlns:a16="http://schemas.microsoft.com/office/drawing/2014/main" id="{6761E73C-C1C5-4B8C-8437-B7108A59CC35}"/>
              </a:ext>
            </a:extLst>
          </p:cNvPr>
          <p:cNvGraphicFramePr>
            <a:graphicFrameLocks noChangeAspect="1"/>
          </p:cNvGraphicFramePr>
          <p:nvPr/>
        </p:nvGraphicFramePr>
        <p:xfrm>
          <a:off x="3419475" y="1916113"/>
          <a:ext cx="2001838" cy="817562"/>
        </p:xfrm>
        <a:graphic>
          <a:graphicData uri="http://schemas.openxmlformats.org/presentationml/2006/ole">
            <mc:AlternateContent xmlns:mc="http://schemas.openxmlformats.org/markup-compatibility/2006">
              <mc:Choice xmlns:v="urn:schemas-microsoft-com:vml" Requires="v">
                <p:oleObj spid="_x0000_s83362" name="Equation" r:id="rId3" imgW="622030" imgH="253890" progId="Equation.DSMT4">
                  <p:embed/>
                </p:oleObj>
              </mc:Choice>
              <mc:Fallback>
                <p:oleObj name="Equation" r:id="rId3" imgW="622030" imgH="253890" progId="Equation.DSMT4">
                  <p:embed/>
                  <p:pic>
                    <p:nvPicPr>
                      <p:cNvPr id="0" name="Объект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916113"/>
                        <a:ext cx="2001838" cy="817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4" name="Объект 3">
            <a:extLst>
              <a:ext uri="{FF2B5EF4-FFF2-40B4-BE49-F238E27FC236}">
                <a16:creationId xmlns="" xmlns:a16="http://schemas.microsoft.com/office/drawing/2014/main" id="{BBA9214D-7D7B-467C-ADBC-A3DF587F4C74}"/>
              </a:ext>
            </a:extLst>
          </p:cNvPr>
          <p:cNvGraphicFramePr>
            <a:graphicFrameLocks noChangeAspect="1"/>
          </p:cNvGraphicFramePr>
          <p:nvPr/>
        </p:nvGraphicFramePr>
        <p:xfrm>
          <a:off x="865188" y="3213100"/>
          <a:ext cx="7556500" cy="1008063"/>
        </p:xfrm>
        <a:graphic>
          <a:graphicData uri="http://schemas.openxmlformats.org/presentationml/2006/ole">
            <mc:AlternateContent xmlns:mc="http://schemas.openxmlformats.org/markup-compatibility/2006">
              <mc:Choice xmlns:v="urn:schemas-microsoft-com:vml" Requires="v">
                <p:oleObj spid="_x0000_s83363" name="Equation" r:id="rId5" imgW="2095500" imgH="279400" progId="Equation.DSMT4">
                  <p:embed/>
                </p:oleObj>
              </mc:Choice>
              <mc:Fallback>
                <p:oleObj name="Equation" r:id="rId5" imgW="2095500" imgH="279400" progId="Equation.DSMT4">
                  <p:embed/>
                  <p:pic>
                    <p:nvPicPr>
                      <p:cNvPr id="0" name="Объект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3213100"/>
                        <a:ext cx="7556500" cy="1008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605" name="Object 5">
            <a:extLst>
              <a:ext uri="{FF2B5EF4-FFF2-40B4-BE49-F238E27FC236}">
                <a16:creationId xmlns="" xmlns:a16="http://schemas.microsoft.com/office/drawing/2014/main" id="{3C00156C-6639-4361-BAFF-F02A894A8411}"/>
              </a:ext>
            </a:extLst>
          </p:cNvPr>
          <p:cNvGraphicFramePr>
            <a:graphicFrameLocks noChangeAspect="1"/>
          </p:cNvGraphicFramePr>
          <p:nvPr/>
        </p:nvGraphicFramePr>
        <p:xfrm>
          <a:off x="2230438" y="4581525"/>
          <a:ext cx="4826000" cy="952500"/>
        </p:xfrm>
        <a:graphic>
          <a:graphicData uri="http://schemas.openxmlformats.org/presentationml/2006/ole">
            <mc:AlternateContent xmlns:mc="http://schemas.openxmlformats.org/markup-compatibility/2006">
              <mc:Choice xmlns:v="urn:schemas-microsoft-com:vml" Requires="v">
                <p:oleObj spid="_x0000_s83364" name="Equation" r:id="rId7" imgW="1028254" imgH="203112" progId="Equation.DSMT4">
                  <p:embed/>
                </p:oleObj>
              </mc:Choice>
              <mc:Fallback>
                <p:oleObj name="Equation" r:id="rId7" imgW="1028254" imgH="203112"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0438" y="4581525"/>
                        <a:ext cx="4826000" cy="952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6" name="TextBox 3">
            <a:extLst>
              <a:ext uri="{FF2B5EF4-FFF2-40B4-BE49-F238E27FC236}">
                <a16:creationId xmlns="" xmlns:a16="http://schemas.microsoft.com/office/drawing/2014/main" id="{A1D911AD-4EEB-487F-9C4D-32A0EBFEC73E}"/>
              </a:ext>
            </a:extLst>
          </p:cNvPr>
          <p:cNvSpPr txBox="1">
            <a:spLocks noChangeArrowheads="1"/>
          </p:cNvSpPr>
          <p:nvPr/>
        </p:nvSpPr>
        <p:spPr bwMode="auto">
          <a:xfrm>
            <a:off x="0" y="6092825"/>
            <a:ext cx="9144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0000CC"/>
                </a:solidFill>
              </a:rPr>
              <a:t>Это и есть уравнение зональности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P spid="2560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a:extLst>
              <a:ext uri="{FF2B5EF4-FFF2-40B4-BE49-F238E27FC236}">
                <a16:creationId xmlns="" xmlns:a16="http://schemas.microsoft.com/office/drawing/2014/main" id="{646C5AC2-337F-41AC-A83D-DDEE45C2FE6C}"/>
              </a:ext>
            </a:extLst>
          </p:cNvPr>
          <p:cNvGraphicFramePr>
            <a:graphicFrameLocks noChangeAspect="1"/>
          </p:cNvGraphicFramePr>
          <p:nvPr/>
        </p:nvGraphicFramePr>
        <p:xfrm>
          <a:off x="1116013" y="1341438"/>
          <a:ext cx="3649662" cy="935037"/>
        </p:xfrm>
        <a:graphic>
          <a:graphicData uri="http://schemas.openxmlformats.org/presentationml/2006/ole">
            <mc:AlternateContent xmlns:mc="http://schemas.openxmlformats.org/markup-compatibility/2006">
              <mc:Choice xmlns:v="urn:schemas-microsoft-com:vml" Requires="v">
                <p:oleObj spid="_x0000_s84800" name="Equation" r:id="rId3" imgW="990170" imgH="253890" progId="Equation.DSMT4">
                  <p:embed/>
                </p:oleObj>
              </mc:Choice>
              <mc:Fallback>
                <p:oleObj name="Equation" r:id="rId3" imgW="990170" imgH="253890" progId="Equation.DSMT4">
                  <p:embed/>
                  <p:pic>
                    <p:nvPicPr>
                      <p:cNvPr id="0" name="Объект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341438"/>
                        <a:ext cx="3649662" cy="935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1">
            <a:extLst>
              <a:ext uri="{FF2B5EF4-FFF2-40B4-BE49-F238E27FC236}">
                <a16:creationId xmlns="" xmlns:a16="http://schemas.microsoft.com/office/drawing/2014/main" id="{2A11492A-C586-4EFF-B1BF-C86083EB3206}"/>
              </a:ext>
            </a:extLst>
          </p:cNvPr>
          <p:cNvSpPr txBox="1">
            <a:spLocks noChangeArrowheads="1"/>
          </p:cNvSpPr>
          <p:nvPr/>
        </p:nvSpPr>
        <p:spPr bwMode="auto">
          <a:xfrm>
            <a:off x="42863" y="0"/>
            <a:ext cx="911383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FF0000"/>
                </a:solidFill>
              </a:rPr>
              <a:t>Как определить индексы оси зоны </a:t>
            </a:r>
            <a:r>
              <a:rPr lang="en-US" altLang="ru-RU" b="1"/>
              <a:t>ZZ’</a:t>
            </a:r>
            <a:r>
              <a:rPr lang="en-US" altLang="ru-RU" b="1">
                <a:solidFill>
                  <a:srgbClr val="FF0000"/>
                </a:solidFill>
              </a:rPr>
              <a:t> </a:t>
            </a:r>
            <a:r>
              <a:rPr lang="ru-RU" altLang="ru-RU" b="1">
                <a:solidFill>
                  <a:srgbClr val="FF0000"/>
                </a:solidFill>
              </a:rPr>
              <a:t>для двух пересекающихся плоскостей?</a:t>
            </a:r>
          </a:p>
        </p:txBody>
      </p:sp>
      <p:graphicFrame>
        <p:nvGraphicFramePr>
          <p:cNvPr id="19460" name="Объект 3">
            <a:extLst>
              <a:ext uri="{FF2B5EF4-FFF2-40B4-BE49-F238E27FC236}">
                <a16:creationId xmlns="" xmlns:a16="http://schemas.microsoft.com/office/drawing/2014/main" id="{2301408A-8C2A-4B7C-9875-964289E1C187}"/>
              </a:ext>
            </a:extLst>
          </p:cNvPr>
          <p:cNvGraphicFramePr>
            <a:graphicFrameLocks noChangeAspect="1"/>
          </p:cNvGraphicFramePr>
          <p:nvPr/>
        </p:nvGraphicFramePr>
        <p:xfrm>
          <a:off x="4600575" y="1341438"/>
          <a:ext cx="1169988" cy="935037"/>
        </p:xfrm>
        <a:graphic>
          <a:graphicData uri="http://schemas.openxmlformats.org/presentationml/2006/ole">
            <mc:AlternateContent xmlns:mc="http://schemas.openxmlformats.org/markup-compatibility/2006">
              <mc:Choice xmlns:v="urn:schemas-microsoft-com:vml" Requires="v">
                <p:oleObj spid="_x0000_s84801" name="Equation" r:id="rId5" imgW="190417" imgH="152334" progId="Equation.DSMT4">
                  <p:embed/>
                </p:oleObj>
              </mc:Choice>
              <mc:Fallback>
                <p:oleObj name="Equation" r:id="rId5" imgW="190417" imgH="152334" progId="Equation.DSMT4">
                  <p:embed/>
                  <p:pic>
                    <p:nvPicPr>
                      <p:cNvPr id="0" name="Объект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0575" y="1341438"/>
                        <a:ext cx="1169988" cy="935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61" name="Объект 4">
            <a:extLst>
              <a:ext uri="{FF2B5EF4-FFF2-40B4-BE49-F238E27FC236}">
                <a16:creationId xmlns="" xmlns:a16="http://schemas.microsoft.com/office/drawing/2014/main" id="{C29CDC2C-0517-4264-8958-C770E98DE665}"/>
              </a:ext>
            </a:extLst>
          </p:cNvPr>
          <p:cNvGraphicFramePr>
            <a:graphicFrameLocks noChangeAspect="1"/>
          </p:cNvGraphicFramePr>
          <p:nvPr/>
        </p:nvGraphicFramePr>
        <p:xfrm>
          <a:off x="5724525" y="1341438"/>
          <a:ext cx="2292350" cy="935037"/>
        </p:xfrm>
        <a:graphic>
          <a:graphicData uri="http://schemas.openxmlformats.org/presentationml/2006/ole">
            <mc:AlternateContent xmlns:mc="http://schemas.openxmlformats.org/markup-compatibility/2006">
              <mc:Choice xmlns:v="urn:schemas-microsoft-com:vml" Requires="v">
                <p:oleObj spid="_x0000_s84802" name="Equation" r:id="rId7" imgW="622030" imgH="253890" progId="Equation.DSMT4">
                  <p:embed/>
                </p:oleObj>
              </mc:Choice>
              <mc:Fallback>
                <p:oleObj name="Equation" r:id="rId7" imgW="622030" imgH="253890" progId="Equation.DSMT4">
                  <p:embed/>
                  <p:pic>
                    <p:nvPicPr>
                      <p:cNvPr id="0" name="Объект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1341438"/>
                        <a:ext cx="2292350" cy="935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Объект 5">
            <a:extLst>
              <a:ext uri="{FF2B5EF4-FFF2-40B4-BE49-F238E27FC236}">
                <a16:creationId xmlns="" xmlns:a16="http://schemas.microsoft.com/office/drawing/2014/main" id="{C00C33DA-1762-480E-AEFE-E24A641D0CF4}"/>
              </a:ext>
            </a:extLst>
          </p:cNvPr>
          <p:cNvGraphicFramePr>
            <a:graphicFrameLocks noChangeAspect="1"/>
          </p:cNvGraphicFramePr>
          <p:nvPr/>
        </p:nvGraphicFramePr>
        <p:xfrm>
          <a:off x="4067175" y="2492375"/>
          <a:ext cx="3344863" cy="1295400"/>
        </p:xfrm>
        <a:graphic>
          <a:graphicData uri="http://schemas.openxmlformats.org/presentationml/2006/ole">
            <mc:AlternateContent xmlns:mc="http://schemas.openxmlformats.org/markup-compatibility/2006">
              <mc:Choice xmlns:v="urn:schemas-microsoft-com:vml" Requires="v">
                <p:oleObj spid="_x0000_s84803" name="Equation" r:id="rId9" imgW="1244600" imgH="482600" progId="Equation.DSMT4">
                  <p:embed/>
                </p:oleObj>
              </mc:Choice>
              <mc:Fallback>
                <p:oleObj name="Equation" r:id="rId9" imgW="1244600" imgH="482600" progId="Equation.DSMT4">
                  <p:embed/>
                  <p:pic>
                    <p:nvPicPr>
                      <p:cNvPr id="0" name="Объект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175" y="2492375"/>
                        <a:ext cx="3344863"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Объект 6">
            <a:extLst>
              <a:ext uri="{FF2B5EF4-FFF2-40B4-BE49-F238E27FC236}">
                <a16:creationId xmlns="" xmlns:a16="http://schemas.microsoft.com/office/drawing/2014/main" id="{5E901C97-79D0-4414-ABC9-1C30C1AF24A4}"/>
              </a:ext>
            </a:extLst>
          </p:cNvPr>
          <p:cNvGraphicFramePr>
            <a:graphicFrameLocks noChangeAspect="1"/>
          </p:cNvGraphicFramePr>
          <p:nvPr/>
        </p:nvGraphicFramePr>
        <p:xfrm>
          <a:off x="3563938" y="4508500"/>
          <a:ext cx="1800225" cy="1800225"/>
        </p:xfrm>
        <a:graphic>
          <a:graphicData uri="http://schemas.openxmlformats.org/presentationml/2006/ole">
            <mc:AlternateContent xmlns:mc="http://schemas.openxmlformats.org/markup-compatibility/2006">
              <mc:Choice xmlns:v="urn:schemas-microsoft-com:vml" Requires="v">
                <p:oleObj spid="_x0000_s84804" name="Equation" r:id="rId11" imgW="482391" imgH="482391" progId="Equation.DSMT4">
                  <p:embed/>
                </p:oleObj>
              </mc:Choice>
              <mc:Fallback>
                <p:oleObj name="Equation" r:id="rId11" imgW="482391" imgH="482391" progId="Equation.DSMT4">
                  <p:embed/>
                  <p:pic>
                    <p:nvPicPr>
                      <p:cNvPr id="0" name="Объект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3938" y="4508500"/>
                        <a:ext cx="1800225" cy="180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Объект 7">
            <a:extLst>
              <a:ext uri="{FF2B5EF4-FFF2-40B4-BE49-F238E27FC236}">
                <a16:creationId xmlns="" xmlns:a16="http://schemas.microsoft.com/office/drawing/2014/main" id="{FFAFDB09-4715-4890-B9D1-393EE02D39E7}"/>
              </a:ext>
            </a:extLst>
          </p:cNvPr>
          <p:cNvGraphicFramePr>
            <a:graphicFrameLocks noChangeAspect="1"/>
          </p:cNvGraphicFramePr>
          <p:nvPr/>
        </p:nvGraphicFramePr>
        <p:xfrm>
          <a:off x="6443663" y="4508500"/>
          <a:ext cx="2439987" cy="1752600"/>
        </p:xfrm>
        <a:graphic>
          <a:graphicData uri="http://schemas.openxmlformats.org/presentationml/2006/ole">
            <mc:AlternateContent xmlns:mc="http://schemas.openxmlformats.org/markup-compatibility/2006">
              <mc:Choice xmlns:v="urn:schemas-microsoft-com:vml" Requires="v">
                <p:oleObj spid="_x0000_s84805" name="Equation" r:id="rId13" imgW="990170" imgH="710891" progId="Equation.DSMT4">
                  <p:embed/>
                </p:oleObj>
              </mc:Choice>
              <mc:Fallback>
                <p:oleObj name="Equation" r:id="rId13" imgW="990170" imgH="710891" progId="Equation.DSMT4">
                  <p:embed/>
                  <p:pic>
                    <p:nvPicPr>
                      <p:cNvPr id="0" name="Объект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43663" y="4508500"/>
                        <a:ext cx="2439987"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7771" name="Picture 11" descr="H:\Безымянный 1.tif">
            <a:extLst>
              <a:ext uri="{FF2B5EF4-FFF2-40B4-BE49-F238E27FC236}">
                <a16:creationId xmlns="" xmlns:a16="http://schemas.microsoft.com/office/drawing/2014/main" id="{95B9541A-B428-41DF-A17F-82A3672DF81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8313" y="2420938"/>
            <a:ext cx="2087562"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77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Sp-001">
            <a:extLst>
              <a:ext uri="{FF2B5EF4-FFF2-40B4-BE49-F238E27FC236}">
                <a16:creationId xmlns="" xmlns:a16="http://schemas.microsoft.com/office/drawing/2014/main" id="{ABF5D5F0-FB80-4C34-AB75-04A471FB8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115888"/>
            <a:ext cx="6459537"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5" name="Прямая соединительная линия 3">
            <a:extLst>
              <a:ext uri="{FF2B5EF4-FFF2-40B4-BE49-F238E27FC236}">
                <a16:creationId xmlns="" xmlns:a16="http://schemas.microsoft.com/office/drawing/2014/main" id="{4C18291B-584E-41A3-9AD7-4C49DBD8C012}"/>
              </a:ext>
            </a:extLst>
          </p:cNvPr>
          <p:cNvCxnSpPr>
            <a:cxnSpLocks noChangeShapeType="1"/>
          </p:cNvCxnSpPr>
          <p:nvPr/>
        </p:nvCxnSpPr>
        <p:spPr bwMode="auto">
          <a:xfrm>
            <a:off x="4562475" y="476250"/>
            <a:ext cx="0" cy="5905500"/>
          </a:xfrm>
          <a:prstGeom prst="line">
            <a:avLst/>
          </a:prstGeom>
          <a:noFill/>
          <a:ln w="28575" algn="ctr">
            <a:solidFill>
              <a:srgbClr val="92D050"/>
            </a:solidFill>
            <a:round/>
            <a:headEnd/>
            <a:tailEnd/>
          </a:ln>
          <a:extLst>
            <a:ext uri="{909E8E84-426E-40DD-AFC4-6F175D3DCCD1}">
              <a14:hiddenFill xmlns:a14="http://schemas.microsoft.com/office/drawing/2010/main">
                <a:noFill/>
              </a14:hiddenFill>
            </a:ext>
          </a:extLst>
        </p:spPr>
      </p:cxnSp>
      <p:cxnSp>
        <p:nvCxnSpPr>
          <p:cNvPr id="3076" name="Прямая соединительная линия 13">
            <a:extLst>
              <a:ext uri="{FF2B5EF4-FFF2-40B4-BE49-F238E27FC236}">
                <a16:creationId xmlns="" xmlns:a16="http://schemas.microsoft.com/office/drawing/2014/main" id="{C6C0318F-F89F-4169-992F-8098C28CEDF0}"/>
              </a:ext>
            </a:extLst>
          </p:cNvPr>
          <p:cNvCxnSpPr>
            <a:cxnSpLocks noChangeShapeType="1"/>
          </p:cNvCxnSpPr>
          <p:nvPr/>
        </p:nvCxnSpPr>
        <p:spPr bwMode="auto">
          <a:xfrm flipV="1">
            <a:off x="1619250" y="3395663"/>
            <a:ext cx="5832475" cy="698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 name="Овал 3">
            <a:extLst>
              <a:ext uri="{FF2B5EF4-FFF2-40B4-BE49-F238E27FC236}">
                <a16:creationId xmlns="" xmlns:a16="http://schemas.microsoft.com/office/drawing/2014/main" id="{17A355A6-9D90-422D-A293-900D0F249054}"/>
              </a:ext>
            </a:extLst>
          </p:cNvPr>
          <p:cNvSpPr>
            <a:spLocks noChangeArrowheads="1"/>
          </p:cNvSpPr>
          <p:nvPr/>
        </p:nvSpPr>
        <p:spPr bwMode="auto">
          <a:xfrm>
            <a:off x="7272338" y="3216275"/>
            <a:ext cx="360362" cy="358775"/>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tkaVulfa">
            <a:extLst>
              <a:ext uri="{FF2B5EF4-FFF2-40B4-BE49-F238E27FC236}">
                <a16:creationId xmlns="" xmlns:a16="http://schemas.microsoft.com/office/drawing/2014/main" id="{77158B9B-90A5-49DF-B05B-449CEEFFD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77788"/>
            <a:ext cx="6580188" cy="67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Pr+S.tif">
            <a:extLst>
              <a:ext uri="{FF2B5EF4-FFF2-40B4-BE49-F238E27FC236}">
                <a16:creationId xmlns="" xmlns:a16="http://schemas.microsoft.com/office/drawing/2014/main" id="{A74A0705-EC0F-4D06-A9F4-7EFFBF5B2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15888"/>
            <a:ext cx="645795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СР.tif">
            <a:extLst>
              <a:ext uri="{FF2B5EF4-FFF2-40B4-BE49-F238E27FC236}">
                <a16:creationId xmlns="" xmlns:a16="http://schemas.microsoft.com/office/drawing/2014/main" id="{9220EC9F-4218-49ED-B090-94B23BC13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188913"/>
            <a:ext cx="6270625"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Овал 1">
            <a:extLst>
              <a:ext uri="{FF2B5EF4-FFF2-40B4-BE49-F238E27FC236}">
                <a16:creationId xmlns="" xmlns:a16="http://schemas.microsoft.com/office/drawing/2014/main" id="{3517C5E5-76DD-4320-89B5-79C2AE928EDD}"/>
              </a:ext>
            </a:extLst>
          </p:cNvPr>
          <p:cNvSpPr>
            <a:spLocks noChangeArrowheads="1"/>
          </p:cNvSpPr>
          <p:nvPr/>
        </p:nvSpPr>
        <p:spPr bwMode="auto">
          <a:xfrm>
            <a:off x="5724525" y="3163888"/>
            <a:ext cx="431800" cy="431800"/>
          </a:xfrm>
          <a:prstGeom prst="ellipse">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pic>
        <p:nvPicPr>
          <p:cNvPr id="89091" name="Picture 2" descr="D:\СР.tif">
            <a:extLst>
              <a:ext uri="{FF2B5EF4-FFF2-40B4-BE49-F238E27FC236}">
                <a16:creationId xmlns="" xmlns:a16="http://schemas.microsoft.com/office/drawing/2014/main" id="{C7A2BA2E-E822-43FC-A96A-A833030AD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61925"/>
            <a:ext cx="6270625"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Овал 2">
            <a:extLst>
              <a:ext uri="{FF2B5EF4-FFF2-40B4-BE49-F238E27FC236}">
                <a16:creationId xmlns="" xmlns:a16="http://schemas.microsoft.com/office/drawing/2014/main" id="{B1C3B676-3865-4A2C-B445-77BC803EF814}"/>
              </a:ext>
            </a:extLst>
          </p:cNvPr>
          <p:cNvSpPr>
            <a:spLocks noChangeArrowheads="1"/>
          </p:cNvSpPr>
          <p:nvPr/>
        </p:nvSpPr>
        <p:spPr bwMode="auto">
          <a:xfrm>
            <a:off x="5707063" y="3121025"/>
            <a:ext cx="466725" cy="454025"/>
          </a:xfrm>
          <a:prstGeom prst="ellipse">
            <a:avLst/>
          </a:prstGeom>
          <a:noFill/>
          <a:ln w="38100" algn="ctr">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1">
            <a:extLst>
              <a:ext uri="{FF2B5EF4-FFF2-40B4-BE49-F238E27FC236}">
                <a16:creationId xmlns="" xmlns:a16="http://schemas.microsoft.com/office/drawing/2014/main" id="{2A6CD642-7ECA-4370-BAC8-87FCFC2F250E}"/>
              </a:ext>
            </a:extLst>
          </p:cNvPr>
          <p:cNvSpPr txBox="1">
            <a:spLocks noChangeArrowheads="1"/>
          </p:cNvSpPr>
          <p:nvPr/>
        </p:nvSpPr>
        <p:spPr bwMode="auto">
          <a:xfrm>
            <a:off x="0" y="2319338"/>
            <a:ext cx="9144000" cy="769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b="1">
                <a:solidFill>
                  <a:srgbClr val="3333FF"/>
                </a:solidFill>
              </a:rPr>
              <a:t>9. ПРИЛОЖЕНИЕ</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http://upload.wikimedia.org/wikipedia/commons/3/37/Plinyelder.jpg">
            <a:extLst>
              <a:ext uri="{FF2B5EF4-FFF2-40B4-BE49-F238E27FC236}">
                <a16:creationId xmlns="" xmlns:a16="http://schemas.microsoft.com/office/drawing/2014/main" id="{2D79B661-3322-4CC5-AD19-AB1CDE01395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125538"/>
            <a:ext cx="3284538" cy="439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5941" name="Text Box 5">
            <a:extLst>
              <a:ext uri="{FF2B5EF4-FFF2-40B4-BE49-F238E27FC236}">
                <a16:creationId xmlns="" xmlns:a16="http://schemas.microsoft.com/office/drawing/2014/main" id="{CE8D2F4D-8478-4F7E-8A8F-827E88DAADDC}"/>
              </a:ext>
            </a:extLst>
          </p:cNvPr>
          <p:cNvSpPr txBox="1">
            <a:spLocks noChangeArrowheads="1"/>
          </p:cNvSpPr>
          <p:nvPr/>
        </p:nvSpPr>
        <p:spPr bwMode="auto">
          <a:xfrm>
            <a:off x="3390900" y="350838"/>
            <a:ext cx="5749925" cy="56323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err="1">
                <a:solidFill>
                  <a:srgbClr val="FF0000"/>
                </a:solidFill>
              </a:rPr>
              <a:t>Пли́ний</a:t>
            </a:r>
            <a:r>
              <a:rPr lang="ru-RU" altLang="ru-RU" sz="2000" b="1" dirty="0">
                <a:solidFill>
                  <a:srgbClr val="FF0000"/>
                </a:solidFill>
              </a:rPr>
              <a:t> Старший</a:t>
            </a:r>
            <a:r>
              <a:rPr lang="ru-RU" altLang="ru-RU" sz="2000" b="1" dirty="0">
                <a:solidFill>
                  <a:srgbClr val="3333FF"/>
                </a:solidFill>
              </a:rPr>
              <a:t> </a:t>
            </a:r>
            <a:r>
              <a:rPr lang="ru-RU" altLang="ru-RU" sz="2000" b="1" dirty="0"/>
              <a:t>— под этим именем известен</a:t>
            </a:r>
            <a:r>
              <a:rPr lang="ru-RU" altLang="ru-RU" sz="2000" b="1" dirty="0">
                <a:solidFill>
                  <a:srgbClr val="3333FF"/>
                </a:solidFill>
              </a:rPr>
              <a:t> </a:t>
            </a:r>
            <a:r>
              <a:rPr lang="ru-RU" altLang="ru-RU" sz="2000" b="1" dirty="0">
                <a:solidFill>
                  <a:srgbClr val="FF0000"/>
                </a:solidFill>
              </a:rPr>
              <a:t>Гай Плиний Секунд </a:t>
            </a:r>
            <a:r>
              <a:rPr lang="en-US" altLang="ru-RU" sz="2000" b="1" dirty="0">
                <a:solidFill>
                  <a:srgbClr val="FF0000"/>
                </a:solidFill>
              </a:rPr>
              <a:t> (23-70</a:t>
            </a:r>
            <a:r>
              <a:rPr lang="ru-RU" altLang="ru-RU" sz="2000" b="1" dirty="0">
                <a:solidFill>
                  <a:srgbClr val="FF0000"/>
                </a:solidFill>
              </a:rPr>
              <a:t> н.э.)</a:t>
            </a:r>
            <a:r>
              <a:rPr lang="en-US" altLang="ru-RU" sz="2000" b="1" dirty="0">
                <a:solidFill>
                  <a:srgbClr val="FF0000"/>
                </a:solidFill>
              </a:rPr>
              <a:t> </a:t>
            </a:r>
            <a:endParaRPr lang="ru-RU" altLang="ru-RU" sz="2000" b="1" dirty="0">
              <a:solidFill>
                <a:srgbClr val="FF0000"/>
              </a:solidFill>
            </a:endParaRPr>
          </a:p>
          <a:p>
            <a:pPr algn="ctr" eaLnBrk="1" hangingPunct="1">
              <a:spcBef>
                <a:spcPct val="0"/>
              </a:spcBef>
              <a:buFontTx/>
              <a:buNone/>
            </a:pPr>
            <a:r>
              <a:rPr lang="ru-RU" altLang="ru-RU" sz="2000" b="1" dirty="0"/>
              <a:t>Из всех сочинений Плиния до нас дошла</a:t>
            </a:r>
            <a:r>
              <a:rPr lang="en-US" altLang="ru-RU" sz="2000" b="1" dirty="0"/>
              <a:t> </a:t>
            </a:r>
            <a:r>
              <a:rPr lang="ru-RU" altLang="ru-RU" sz="2000" b="1" dirty="0"/>
              <a:t>только</a:t>
            </a:r>
            <a:r>
              <a:rPr lang="ru-RU" altLang="ru-RU" sz="2000" b="1" dirty="0">
                <a:solidFill>
                  <a:srgbClr val="3333FF"/>
                </a:solidFill>
              </a:rPr>
              <a:t> </a:t>
            </a:r>
            <a:r>
              <a:rPr lang="ru-RU" altLang="ru-RU" sz="2000" b="1" dirty="0">
                <a:solidFill>
                  <a:srgbClr val="FF0000"/>
                </a:solidFill>
              </a:rPr>
              <a:t>«Естественная история»</a:t>
            </a:r>
            <a:r>
              <a:rPr lang="ru-RU" altLang="ru-RU" sz="2000" b="1" dirty="0">
                <a:solidFill>
                  <a:srgbClr val="3333FF"/>
                </a:solidFill>
              </a:rPr>
              <a:t>. </a:t>
            </a:r>
          </a:p>
          <a:p>
            <a:pPr algn="ctr" eaLnBrk="1" hangingPunct="1">
              <a:spcBef>
                <a:spcPct val="0"/>
              </a:spcBef>
              <a:buFontTx/>
              <a:buNone/>
            </a:pPr>
            <a:r>
              <a:rPr lang="ru-RU" altLang="ru-RU" sz="2000" b="1" dirty="0">
                <a:solidFill>
                  <a:srgbClr val="3333FF"/>
                </a:solidFill>
              </a:rPr>
              <a:t>Это энциклопедию всевозможных знаний, накопленных древним миром о природе и её произведениях. В 37 книгах своей энциклопедии</a:t>
            </a:r>
          </a:p>
          <a:p>
            <a:pPr eaLnBrk="1" hangingPunct="1">
              <a:spcBef>
                <a:spcPct val="0"/>
              </a:spcBef>
              <a:buFontTx/>
              <a:buNone/>
            </a:pPr>
            <a:r>
              <a:rPr lang="ru-RU" altLang="ru-RU" sz="2000" b="1" dirty="0"/>
              <a:t>I: Предисловие, содержание, перечень источников;</a:t>
            </a:r>
          </a:p>
          <a:p>
            <a:pPr eaLnBrk="1" hangingPunct="1">
              <a:spcBef>
                <a:spcPct val="0"/>
              </a:spcBef>
              <a:buFontTx/>
              <a:buNone/>
            </a:pPr>
            <a:r>
              <a:rPr lang="ru-RU" altLang="ru-RU" sz="2000" b="1" dirty="0"/>
              <a:t>II: математика и физика; </a:t>
            </a:r>
          </a:p>
          <a:p>
            <a:pPr eaLnBrk="1" hangingPunct="1">
              <a:spcBef>
                <a:spcPct val="0"/>
              </a:spcBef>
              <a:buFontTx/>
              <a:buNone/>
            </a:pPr>
            <a:r>
              <a:rPr lang="ru-RU" altLang="ru-RU" sz="2000" b="1" dirty="0"/>
              <a:t>III-VI: география и этнография; </a:t>
            </a:r>
          </a:p>
          <a:p>
            <a:pPr eaLnBrk="1" hangingPunct="1">
              <a:spcBef>
                <a:spcPct val="0"/>
              </a:spcBef>
              <a:buFontTx/>
              <a:buNone/>
            </a:pPr>
            <a:r>
              <a:rPr lang="ru-RU" altLang="ru-RU" sz="2000" b="1" dirty="0"/>
              <a:t>VII: антропология и физиология; </a:t>
            </a:r>
          </a:p>
          <a:p>
            <a:pPr eaLnBrk="1" hangingPunct="1">
              <a:spcBef>
                <a:spcPct val="0"/>
              </a:spcBef>
              <a:buFontTx/>
              <a:buNone/>
            </a:pPr>
            <a:r>
              <a:rPr lang="ru-RU" altLang="ru-RU" sz="2000" b="1" dirty="0"/>
              <a:t>VIII-XI: зоология; </a:t>
            </a:r>
          </a:p>
          <a:p>
            <a:pPr eaLnBrk="1" hangingPunct="1">
              <a:spcBef>
                <a:spcPct val="0"/>
              </a:spcBef>
              <a:buFontTx/>
              <a:buNone/>
            </a:pPr>
            <a:r>
              <a:rPr lang="ru-RU" altLang="ru-RU" sz="2000" b="1" dirty="0"/>
              <a:t>XII-XXVII: ботаника и садоводство; </a:t>
            </a:r>
          </a:p>
          <a:p>
            <a:pPr eaLnBrk="1" hangingPunct="1">
              <a:spcBef>
                <a:spcPct val="0"/>
              </a:spcBef>
              <a:buFontTx/>
              <a:buNone/>
            </a:pPr>
            <a:r>
              <a:rPr lang="ru-RU" altLang="ru-RU" sz="2000" b="1" dirty="0"/>
              <a:t>XXVIII-XXXII: фармакология; </a:t>
            </a:r>
          </a:p>
          <a:p>
            <a:pPr eaLnBrk="1" hangingPunct="1">
              <a:spcBef>
                <a:spcPct val="0"/>
              </a:spcBef>
              <a:buFontTx/>
              <a:buNone/>
            </a:pPr>
            <a:r>
              <a:rPr lang="ru-RU" altLang="ru-RU" sz="2000" b="1" dirty="0"/>
              <a:t>XXXIII-XXXVII: горное дело, минералогия, искусство</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5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unexplainedstuff.com/images/geuu_02_img0253.jpg">
            <a:extLst>
              <a:ext uri="{FF2B5EF4-FFF2-40B4-BE49-F238E27FC236}">
                <a16:creationId xmlns="" xmlns:a16="http://schemas.microsoft.com/office/drawing/2014/main" id="{B1DB2736-0EFF-497B-921F-007E5954862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436688"/>
            <a:ext cx="2884488" cy="3529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 xmlns:a16="http://schemas.microsoft.com/office/drawing/2014/main" id="{28C8AA2F-1628-4055-BF2E-BECABA763FE6}"/>
              </a:ext>
            </a:extLst>
          </p:cNvPr>
          <p:cNvSpPr txBox="1">
            <a:spLocks noChangeArrowheads="1"/>
          </p:cNvSpPr>
          <p:nvPr/>
        </p:nvSpPr>
        <p:spPr bwMode="auto">
          <a:xfrm>
            <a:off x="3062288" y="692150"/>
            <a:ext cx="6086475" cy="50167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solidFill>
                  <a:srgbClr val="FF0000"/>
                </a:solidFill>
              </a:rPr>
              <a:t>Альберт Магнус (</a:t>
            </a:r>
            <a:r>
              <a:rPr lang="en-US" altLang="ru-RU" sz="2000" b="1" dirty="0">
                <a:solidFill>
                  <a:srgbClr val="FF0000"/>
                </a:solidFill>
              </a:rPr>
              <a:t>Albertus Magnus</a:t>
            </a:r>
            <a:r>
              <a:rPr lang="ru-RU" altLang="ru-RU" sz="2000" b="1" dirty="0">
                <a:solidFill>
                  <a:srgbClr val="FF0000"/>
                </a:solidFill>
              </a:rPr>
              <a:t> 1193-1280) </a:t>
            </a:r>
            <a:r>
              <a:rPr lang="ru-RU" altLang="ru-RU" sz="2000" b="1" dirty="0">
                <a:solidFill>
                  <a:srgbClr val="3333FF"/>
                </a:solidFill>
              </a:rPr>
              <a:t>- философ, теолог, естествоиспытатель. Альберт Магнус (Альберт Великий) родился в 1193 году в </a:t>
            </a:r>
            <a:r>
              <a:rPr lang="ru-RU" altLang="ru-RU" sz="2000" b="1" dirty="0" err="1">
                <a:solidFill>
                  <a:srgbClr val="3333FF"/>
                </a:solidFill>
              </a:rPr>
              <a:t>Лауингене</a:t>
            </a:r>
            <a:r>
              <a:rPr lang="ru-RU" altLang="ru-RU" sz="2000" b="1" dirty="0">
                <a:solidFill>
                  <a:srgbClr val="3333FF"/>
                </a:solidFill>
              </a:rPr>
              <a:t> близ Аугсбурга (</a:t>
            </a:r>
            <a:r>
              <a:rPr lang="ru-RU" altLang="ru-RU" sz="2000" b="1" dirty="0"/>
              <a:t>Германия</a:t>
            </a:r>
            <a:r>
              <a:rPr lang="ru-RU" altLang="ru-RU" sz="2000" b="1" dirty="0">
                <a:solidFill>
                  <a:srgbClr val="3333FF"/>
                </a:solidFill>
              </a:rPr>
              <a:t>) в Швабии (</a:t>
            </a:r>
            <a:r>
              <a:rPr lang="ru-RU" altLang="ru-RU" sz="2000" b="1" dirty="0"/>
              <a:t>Бавария</a:t>
            </a:r>
            <a:r>
              <a:rPr lang="ru-RU" altLang="ru-RU" sz="2000" b="1" dirty="0">
                <a:solidFill>
                  <a:srgbClr val="3333FF"/>
                </a:solidFill>
              </a:rPr>
              <a:t>). Учился в </a:t>
            </a:r>
            <a:r>
              <a:rPr lang="ru-RU" altLang="ru-RU" sz="2000" b="1" dirty="0" err="1">
                <a:solidFill>
                  <a:srgbClr val="3333FF"/>
                </a:solidFill>
              </a:rPr>
              <a:t>Падуанском</a:t>
            </a:r>
            <a:r>
              <a:rPr lang="ru-RU" altLang="ru-RU" sz="2000" b="1" dirty="0">
                <a:solidFill>
                  <a:srgbClr val="3333FF"/>
                </a:solidFill>
              </a:rPr>
              <a:t> университете, где попал под влияние Иордана Саксонского, второго магистра-генерала ордена братьев-проповедников (доминиканцев), который читал проповеди студентам в конце 1223 года. В возрасте шестнадцати лет, несмотря на противодействие отца и друзей, Альберт вступил в орден братьев-проповедников и обучался в доминиканских школах. Свою собственную преподавательскую деятельность начал в Кёльне в 1228 году.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320800" y="1772816"/>
            <a:ext cx="4978400"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0000FF"/>
                </a:solidFill>
                <a:latin typeface="Arial" panose="020B0604020202020204" pitchFamily="34" charset="0"/>
              </a:rPr>
              <a:t>1. Аморфные вещества</a:t>
            </a:r>
            <a:endParaRPr lang="ru-RU" altLang="ru-RU" b="1" dirty="0"/>
          </a:p>
        </p:txBody>
      </p:sp>
      <p:sp>
        <p:nvSpPr>
          <p:cNvPr id="3" name="Прямоугольник 2"/>
          <p:cNvSpPr>
            <a:spLocks noChangeArrowheads="1"/>
          </p:cNvSpPr>
          <p:nvPr/>
        </p:nvSpPr>
        <p:spPr bwMode="auto">
          <a:xfrm>
            <a:off x="1320800" y="3070548"/>
            <a:ext cx="2921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0000FF"/>
                </a:solidFill>
                <a:latin typeface="Arial" panose="020B0604020202020204" pitchFamily="34" charset="0"/>
              </a:rPr>
              <a:t>3. Кристаллы</a:t>
            </a:r>
            <a:endParaRPr lang="ru-RU" altLang="ru-RU" b="1" dirty="0"/>
          </a:p>
        </p:txBody>
      </p:sp>
      <p:sp>
        <p:nvSpPr>
          <p:cNvPr id="4" name="Прямоугольник 3"/>
          <p:cNvSpPr>
            <a:spLocks noChangeArrowheads="1"/>
          </p:cNvSpPr>
          <p:nvPr/>
        </p:nvSpPr>
        <p:spPr bwMode="auto">
          <a:xfrm>
            <a:off x="1319213" y="3717033"/>
            <a:ext cx="406082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0000FF"/>
                </a:solidFill>
                <a:latin typeface="Arial" panose="020B0604020202020204" pitchFamily="34" charset="0"/>
              </a:rPr>
              <a:t>4. Квазикристаллы</a:t>
            </a:r>
            <a:endParaRPr lang="ru-RU" altLang="ru-RU" b="1" dirty="0"/>
          </a:p>
        </p:txBody>
      </p:sp>
      <p:sp>
        <p:nvSpPr>
          <p:cNvPr id="5" name="Прямоугольник 4"/>
          <p:cNvSpPr>
            <a:spLocks noChangeArrowheads="1"/>
          </p:cNvSpPr>
          <p:nvPr/>
        </p:nvSpPr>
        <p:spPr bwMode="auto">
          <a:xfrm>
            <a:off x="1320800" y="4366692"/>
            <a:ext cx="66262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0000FF"/>
                </a:solidFill>
                <a:latin typeface="Arial" panose="020B0604020202020204" pitchFamily="34" charset="0"/>
              </a:rPr>
              <a:t>5. Модулированные кристаллы</a:t>
            </a:r>
            <a:endParaRPr lang="ru-RU" altLang="ru-RU" b="1" dirty="0"/>
          </a:p>
        </p:txBody>
      </p:sp>
      <p:sp>
        <p:nvSpPr>
          <p:cNvPr id="6" name="Прямоугольник 5"/>
          <p:cNvSpPr>
            <a:spLocks noChangeArrowheads="1"/>
          </p:cNvSpPr>
          <p:nvPr/>
        </p:nvSpPr>
        <p:spPr bwMode="auto">
          <a:xfrm>
            <a:off x="1319213" y="5013177"/>
            <a:ext cx="387667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0000FF"/>
                </a:solidFill>
                <a:latin typeface="Arial" panose="020B0604020202020204" pitchFamily="34" charset="0"/>
              </a:rPr>
              <a:t>6. </a:t>
            </a:r>
            <a:r>
              <a:rPr lang="ru-RU" altLang="ru-RU" b="1" dirty="0" err="1">
                <a:solidFill>
                  <a:srgbClr val="0000FF"/>
                </a:solidFill>
                <a:latin typeface="Arial" panose="020B0604020202020204" pitchFamily="34" charset="0"/>
              </a:rPr>
              <a:t>Паракристаллы</a:t>
            </a:r>
            <a:endParaRPr lang="ru-RU" altLang="ru-RU" b="1" dirty="0"/>
          </a:p>
        </p:txBody>
      </p:sp>
      <p:sp>
        <p:nvSpPr>
          <p:cNvPr id="7" name="Прямоугольник 6"/>
          <p:cNvSpPr>
            <a:spLocks noChangeArrowheads="1"/>
          </p:cNvSpPr>
          <p:nvPr/>
        </p:nvSpPr>
        <p:spPr bwMode="auto">
          <a:xfrm>
            <a:off x="1320800" y="5661248"/>
            <a:ext cx="602297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0000FF"/>
                </a:solidFill>
                <a:latin typeface="Arial" panose="020B0604020202020204" pitchFamily="34" charset="0"/>
              </a:rPr>
              <a:t>7. Низкоразмерные системы</a:t>
            </a:r>
          </a:p>
        </p:txBody>
      </p:sp>
      <p:sp>
        <p:nvSpPr>
          <p:cNvPr id="8" name="TextBox 7"/>
          <p:cNvSpPr txBox="1">
            <a:spLocks noChangeArrowheads="1"/>
          </p:cNvSpPr>
          <p:nvPr/>
        </p:nvSpPr>
        <p:spPr bwMode="auto">
          <a:xfrm>
            <a:off x="1319213" y="6299597"/>
            <a:ext cx="38989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0000FF"/>
                </a:solidFill>
                <a:latin typeface="Arial" panose="020B0604020202020204" pitchFamily="34" charset="0"/>
              </a:rPr>
              <a:t>8. </a:t>
            </a:r>
            <a:r>
              <a:rPr lang="ru-RU" altLang="ru-RU" b="1" dirty="0" err="1">
                <a:solidFill>
                  <a:srgbClr val="0000FF"/>
                </a:solidFill>
                <a:latin typeface="Arial" panose="020B0604020202020204" pitchFamily="34" charset="0"/>
              </a:rPr>
              <a:t>Нанокристаллы</a:t>
            </a:r>
            <a:endParaRPr lang="ru-RU" altLang="ru-RU" b="1" dirty="0"/>
          </a:p>
        </p:txBody>
      </p:sp>
      <p:sp>
        <p:nvSpPr>
          <p:cNvPr id="13321" name="TextBox 8"/>
          <p:cNvSpPr txBox="1">
            <a:spLocks noChangeArrowheads="1"/>
          </p:cNvSpPr>
          <p:nvPr/>
        </p:nvSpPr>
        <p:spPr bwMode="auto">
          <a:xfrm>
            <a:off x="1312863" y="2420889"/>
            <a:ext cx="3922712"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b="1" dirty="0">
                <a:solidFill>
                  <a:srgbClr val="0000FF"/>
                </a:solidFill>
                <a:latin typeface="Arial" panose="020B0604020202020204" pitchFamily="34" charset="0"/>
              </a:rPr>
              <a:t>2. Поликристаллы</a:t>
            </a:r>
          </a:p>
        </p:txBody>
      </p:sp>
      <p:sp>
        <p:nvSpPr>
          <p:cNvPr id="9" name="TextBox 8">
            <a:extLst>
              <a:ext uri="{FF2B5EF4-FFF2-40B4-BE49-F238E27FC236}">
                <a16:creationId xmlns="" xmlns:a16="http://schemas.microsoft.com/office/drawing/2014/main" id="{8325812E-3BC1-4863-8381-4BD0ABCBDC2E}"/>
              </a:ext>
            </a:extLst>
          </p:cNvPr>
          <p:cNvSpPr txBox="1"/>
          <p:nvPr/>
        </p:nvSpPr>
        <p:spPr>
          <a:xfrm>
            <a:off x="-25300" y="-55671"/>
            <a:ext cx="9143999" cy="1754326"/>
          </a:xfrm>
          <a:prstGeom prst="rect">
            <a:avLst/>
          </a:prstGeom>
          <a:solidFill>
            <a:schemeClr val="bg1"/>
          </a:solidFill>
        </p:spPr>
        <p:txBody>
          <a:bodyPr wrap="square" rtlCol="0">
            <a:spAutoFit/>
          </a:bodyPr>
          <a:lstStyle/>
          <a:p>
            <a:pPr algn="ctr"/>
            <a:r>
              <a:rPr lang="ru-RU" sz="3600" b="1" dirty="0"/>
              <a:t>Все твердые вещества-материалы встречающиеся в природе делятся на группы</a:t>
            </a:r>
          </a:p>
        </p:txBody>
      </p:sp>
    </p:spTree>
    <p:extLst>
      <p:ext uri="{BB962C8B-B14F-4D97-AF65-F5344CB8AC3E}">
        <p14:creationId xmlns:p14="http://schemas.microsoft.com/office/powerpoint/2010/main" val="18819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3321"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 xmlns:a16="http://schemas.microsoft.com/office/drawing/2014/main" id="{F05DDED1-3989-4FE9-8221-22AF39D1E7E4}"/>
              </a:ext>
            </a:extLst>
          </p:cNvPr>
          <p:cNvSpPr txBox="1">
            <a:spLocks noChangeArrowheads="1"/>
          </p:cNvSpPr>
          <p:nvPr/>
        </p:nvSpPr>
        <p:spPr bwMode="auto">
          <a:xfrm>
            <a:off x="0" y="1989138"/>
            <a:ext cx="9144000" cy="157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800" b="1">
                <a:solidFill>
                  <a:srgbClr val="FF0000"/>
                </a:solidFill>
              </a:rPr>
              <a:t>Советские - Российские </a:t>
            </a:r>
          </a:p>
          <a:p>
            <a:pPr algn="ctr" eaLnBrk="1" hangingPunct="1">
              <a:spcBef>
                <a:spcPct val="0"/>
              </a:spcBef>
              <a:buFontTx/>
              <a:buNone/>
            </a:pPr>
            <a:r>
              <a:rPr lang="ru-RU" altLang="ru-RU" sz="4800" b="1">
                <a:solidFill>
                  <a:srgbClr val="FF0000"/>
                </a:solidFill>
              </a:rPr>
              <a:t>ученые - кристаллографы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wiki.web.ru/images/thumb/f/f2/Belov2.jpg/230px-Belov2.jpg">
            <a:extLst>
              <a:ext uri="{FF2B5EF4-FFF2-40B4-BE49-F238E27FC236}">
                <a16:creationId xmlns="" xmlns:a16="http://schemas.microsoft.com/office/drawing/2014/main" id="{14DCD86B-9A32-4E43-9F2E-1A0AE519D98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879600"/>
            <a:ext cx="243363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a:extLst>
              <a:ext uri="{FF2B5EF4-FFF2-40B4-BE49-F238E27FC236}">
                <a16:creationId xmlns="" xmlns:a16="http://schemas.microsoft.com/office/drawing/2014/main" id="{11815658-C167-4F79-8069-41A7E1C9D9D3}"/>
              </a:ext>
            </a:extLst>
          </p:cNvPr>
          <p:cNvSpPr txBox="1">
            <a:spLocks noChangeArrowheads="1"/>
          </p:cNvSpPr>
          <p:nvPr/>
        </p:nvSpPr>
        <p:spPr bwMode="auto">
          <a:xfrm>
            <a:off x="2555875" y="320675"/>
            <a:ext cx="6588125" cy="6184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t>Николай Васильевич Бело’в </a:t>
            </a:r>
            <a:endParaRPr lang="en-US" altLang="ru-RU" sz="2800" b="1"/>
          </a:p>
          <a:p>
            <a:pPr algn="ctr" eaLnBrk="1" hangingPunct="1">
              <a:spcBef>
                <a:spcPct val="0"/>
              </a:spcBef>
              <a:buFontTx/>
              <a:buNone/>
            </a:pPr>
            <a:r>
              <a:rPr lang="ru-RU" altLang="ru-RU" sz="2800" b="1"/>
              <a:t>(1891 - 1982)</a:t>
            </a:r>
            <a:r>
              <a:rPr lang="ru-RU" altLang="ru-RU" sz="2000" b="1"/>
              <a:t> </a:t>
            </a:r>
            <a:endParaRPr lang="en-US" altLang="ru-RU" sz="2000" b="1"/>
          </a:p>
          <a:p>
            <a:pPr algn="ctr" eaLnBrk="1" hangingPunct="1">
              <a:spcBef>
                <a:spcPct val="0"/>
              </a:spcBef>
              <a:buFontTx/>
              <a:buNone/>
            </a:pPr>
            <a:r>
              <a:rPr lang="en-US" altLang="ru-RU" sz="2000" b="1">
                <a:solidFill>
                  <a:srgbClr val="3333FF"/>
                </a:solidFill>
              </a:rPr>
              <a:t>C</a:t>
            </a:r>
            <a:r>
              <a:rPr lang="ru-RU" altLang="ru-RU" sz="2000" b="1">
                <a:solidFill>
                  <a:srgbClr val="3333FF"/>
                </a:solidFill>
              </a:rPr>
              <a:t>оветский, Российский кристаллограф и геохимик, академик АН СССР (1953), Герой Социалистического Труда (1969). Основоположник отечественной школы структурной</a:t>
            </a:r>
            <a:r>
              <a:rPr lang="en-US" altLang="ru-RU" sz="2000" b="1">
                <a:solidFill>
                  <a:srgbClr val="3333FF"/>
                </a:solidFill>
              </a:rPr>
              <a:t> </a:t>
            </a:r>
            <a:r>
              <a:rPr lang="ru-RU" altLang="ru-RU" sz="2000" b="1">
                <a:solidFill>
                  <a:srgbClr val="3333FF"/>
                </a:solidFill>
              </a:rPr>
              <a:t>кристаллографии. Фундаментальные труды - по теории плотнейшей упаковки в кристаллах, кристаллохимии силикатов, методам расшифровки структур минералов. Под руководством Н. В. Белова выяснена структура свыше 100 силикатов и их аналогов. Им выведена 1651 группа антисимметрии, разработан и применен ряд прямых методов расшифровки структур. Структуры более чем 500 кристаллических веществ (в том числе более 200 минералов) были изучены под научным руководством Н.В.Белова. Именем Белова Н.В. назван минерал беловит</a:t>
            </a:r>
            <a:r>
              <a:rPr lang="en-US" altLang="ru-RU" sz="2000" b="1">
                <a:solidFill>
                  <a:srgbClr val="3333FF"/>
                </a:solidFill>
              </a:rPr>
              <a:t>.</a:t>
            </a:r>
            <a:endParaRPr lang="ru-RU" altLang="ru-RU" sz="2000" b="1">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 xmlns:a16="http://schemas.microsoft.com/office/drawing/2014/main" id="{71344BBD-5C30-46E3-87B8-A989813877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4675"/>
            <a:ext cx="23733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 xmlns:a16="http://schemas.microsoft.com/office/drawing/2014/main" id="{51900C12-8A5F-4A30-A883-098F89F479CE}"/>
              </a:ext>
            </a:extLst>
          </p:cNvPr>
          <p:cNvSpPr txBox="1">
            <a:spLocks noChangeArrowheads="1"/>
          </p:cNvSpPr>
          <p:nvPr/>
        </p:nvSpPr>
        <p:spPr bwMode="auto">
          <a:xfrm>
            <a:off x="2484438" y="188913"/>
            <a:ext cx="6659562" cy="6616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Герман Степанович Жданов (1906 -1991)</a:t>
            </a:r>
            <a:r>
              <a:rPr lang="ru-RU" altLang="ru-RU" sz="2000" b="1" dirty="0">
                <a:solidFill>
                  <a:srgbClr val="3333FF"/>
                </a:solidFill>
              </a:rPr>
              <a:t> </a:t>
            </a:r>
          </a:p>
          <a:p>
            <a:pPr algn="ctr" eaLnBrk="1" hangingPunct="1">
              <a:spcBef>
                <a:spcPct val="0"/>
              </a:spcBef>
              <a:buFontTx/>
              <a:buNone/>
            </a:pPr>
            <a:r>
              <a:rPr lang="ru-RU" altLang="ru-RU" sz="2000" b="1" dirty="0"/>
              <a:t>(С-Петербург</a:t>
            </a:r>
            <a:r>
              <a:rPr lang="ru-RU" altLang="ru-RU" sz="1600" b="1" dirty="0"/>
              <a:t>) </a:t>
            </a:r>
          </a:p>
          <a:p>
            <a:pPr eaLnBrk="1" hangingPunct="1">
              <a:spcBef>
                <a:spcPct val="0"/>
              </a:spcBef>
              <a:buFontTx/>
              <a:buNone/>
            </a:pPr>
            <a:endParaRPr lang="ru-RU" altLang="ru-RU" sz="1600" b="1" dirty="0">
              <a:solidFill>
                <a:srgbClr val="3333FF"/>
              </a:solidFill>
            </a:endParaRPr>
          </a:p>
          <a:p>
            <a:pPr eaLnBrk="1" hangingPunct="1">
              <a:spcBef>
                <a:spcPct val="0"/>
              </a:spcBef>
              <a:buFontTx/>
              <a:buNone/>
            </a:pPr>
            <a:r>
              <a:rPr lang="ru-RU" altLang="ru-RU" sz="1600" b="1" dirty="0">
                <a:solidFill>
                  <a:srgbClr val="3333FF"/>
                </a:solidFill>
              </a:rPr>
              <a:t>	В 1930 году </a:t>
            </a:r>
            <a:r>
              <a:rPr lang="ru-RU" altLang="ru-RU" sz="1600" b="1" dirty="0" err="1">
                <a:solidFill>
                  <a:srgbClr val="3333FF"/>
                </a:solidFill>
              </a:rPr>
              <a:t>Г.С.Жданов</a:t>
            </a:r>
            <a:r>
              <a:rPr lang="ru-RU" altLang="ru-RU" sz="1600" b="1" dirty="0">
                <a:solidFill>
                  <a:srgbClr val="3333FF"/>
                </a:solidFill>
              </a:rPr>
              <a:t> окончил физическое отделение МГУ по специальности радио-рентгенология. Опубликовал свыше 250 научных работ, более 10 учебников, учебных пособий и монографий. Имел 5 авторских свидетельств на изобретения. В эвакуации был старшим преподавателем кафедры физики Военной академии бронетанковых и механизированных войск в Ташкенте (1942-1946 гг.). Далее его жизнь неразрывно переплелась с физическим факультетом МГУ. Имел одиннадцать наград из них три ордена: два "Трудового красного знамени" и "Знак почета". </a:t>
            </a:r>
          </a:p>
          <a:p>
            <a:pPr eaLnBrk="1" hangingPunct="1">
              <a:spcBef>
                <a:spcPct val="0"/>
              </a:spcBef>
              <a:buFontTx/>
              <a:buNone/>
            </a:pPr>
            <a:r>
              <a:rPr lang="ru-RU" altLang="ru-RU" sz="1600" b="1" dirty="0">
                <a:solidFill>
                  <a:srgbClr val="3333FF"/>
                </a:solidFill>
              </a:rPr>
              <a:t>	Профессор Г. С. Жданов олицетворяет целую эпоху создания Советской школы рентгеноструктурного анализа, физики твердого тела и применений дифракционных методов в исследовании материалов в промышленности. </a:t>
            </a:r>
          </a:p>
          <a:p>
            <a:pPr eaLnBrk="1" hangingPunct="1">
              <a:spcBef>
                <a:spcPct val="0"/>
              </a:spcBef>
              <a:buFontTx/>
              <a:buNone/>
            </a:pPr>
            <a:r>
              <a:rPr lang="ru-RU" altLang="ru-RU" sz="1600" b="1" dirty="0">
                <a:solidFill>
                  <a:srgbClr val="3333FF"/>
                </a:solidFill>
              </a:rPr>
              <a:t>	С его именем неразрывно связана подготовка научных кадров. </a:t>
            </a:r>
            <a:r>
              <a:rPr lang="ru-RU" altLang="ru-RU" sz="1600" b="1" dirty="0" err="1">
                <a:solidFill>
                  <a:srgbClr val="FF0000"/>
                </a:solidFill>
              </a:rPr>
              <a:t>Г.С.Жданов</a:t>
            </a:r>
            <a:r>
              <a:rPr lang="ru-RU" altLang="ru-RU" sz="1600" b="1" dirty="0">
                <a:solidFill>
                  <a:srgbClr val="FF0000"/>
                </a:solidFill>
              </a:rPr>
              <a:t> создал учебные курсы</a:t>
            </a:r>
            <a:r>
              <a:rPr lang="en-US" altLang="ru-RU" sz="1600" b="1" dirty="0">
                <a:solidFill>
                  <a:srgbClr val="FF0000"/>
                </a:solidFill>
              </a:rPr>
              <a:t> </a:t>
            </a:r>
            <a:r>
              <a:rPr lang="ru-RU" altLang="ru-RU" sz="1600" b="1" dirty="0">
                <a:solidFill>
                  <a:srgbClr val="FF0000"/>
                </a:solidFill>
              </a:rPr>
              <a:t>мирового уровня. </a:t>
            </a:r>
            <a:r>
              <a:rPr lang="ru-RU" altLang="ru-RU" sz="1600" b="1" dirty="0">
                <a:solidFill>
                  <a:srgbClr val="3333FF"/>
                </a:solidFill>
              </a:rPr>
              <a:t>Его учебники по рентгеновскому анализу и физике твердого тела оставались непревзойденными по методике изложения самых трудных проблем структурной физики твердого тела и кристаллов на протяжении десятилетий.</a:t>
            </a:r>
            <a:r>
              <a:rPr lang="ru-RU" altLang="ru-RU" sz="1400" b="1" dirty="0">
                <a:solidFill>
                  <a:srgbClr val="3333FF"/>
                </a:solidFill>
              </a:rPr>
              <a:t> </a:t>
            </a:r>
            <a:r>
              <a:rPr lang="ru-RU" altLang="ru-RU" sz="1600" b="1" dirty="0">
                <a:solidFill>
                  <a:srgbClr val="FF0000"/>
                </a:solidFill>
              </a:rPr>
              <a:t>Его учебник "Физика твердого тела" переведен на японский, английский, испанский языки.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 xmlns:a16="http://schemas.microsoft.com/office/drawing/2014/main" id="{5CFE46C1-F49E-4E32-A8DC-BEC5A2F26123}"/>
              </a:ext>
            </a:extLst>
          </p:cNvPr>
          <p:cNvPicPr>
            <a:picLocks noChangeAspect="1"/>
          </p:cNvPicPr>
          <p:nvPr/>
        </p:nvPicPr>
        <p:blipFill>
          <a:blip r:embed="rId2"/>
          <a:stretch>
            <a:fillRect/>
          </a:stretch>
        </p:blipFill>
        <p:spPr>
          <a:xfrm>
            <a:off x="0" y="1100403"/>
            <a:ext cx="9144000" cy="4657193"/>
          </a:xfrm>
          <a:prstGeom prst="rect">
            <a:avLst/>
          </a:prstGeom>
        </p:spPr>
      </p:pic>
    </p:spTree>
    <p:extLst>
      <p:ext uri="{BB962C8B-B14F-4D97-AF65-F5344CB8AC3E}">
        <p14:creationId xmlns:p14="http://schemas.microsoft.com/office/powerpoint/2010/main" val="13367048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Рисунок 5">
            <a:extLst>
              <a:ext uri="{FF2B5EF4-FFF2-40B4-BE49-F238E27FC236}">
                <a16:creationId xmlns="" xmlns:a16="http://schemas.microsoft.com/office/drawing/2014/main" id="{599F5AEB-F4E9-4089-A00E-9116B9E316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4874"/>
            <a:ext cx="2843808" cy="364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Прямоугольник 2">
            <a:extLst>
              <a:ext uri="{FF2B5EF4-FFF2-40B4-BE49-F238E27FC236}">
                <a16:creationId xmlns="" xmlns:a16="http://schemas.microsoft.com/office/drawing/2014/main" id="{984699B7-54CA-41C2-9C02-18E72E1A9F48}"/>
              </a:ext>
            </a:extLst>
          </p:cNvPr>
          <p:cNvSpPr>
            <a:spLocks noChangeArrowheads="1"/>
          </p:cNvSpPr>
          <p:nvPr/>
        </p:nvSpPr>
        <p:spPr bwMode="auto">
          <a:xfrm>
            <a:off x="2951312" y="221562"/>
            <a:ext cx="6192688" cy="637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dirty="0" err="1"/>
              <a:t>Иверонова</a:t>
            </a:r>
            <a:r>
              <a:rPr lang="ru-RU" altLang="ru-RU" sz="2400" b="1" dirty="0"/>
              <a:t> Валентина Ивановна </a:t>
            </a:r>
          </a:p>
          <a:p>
            <a:pPr algn="ctr" eaLnBrk="1" hangingPunct="1">
              <a:spcBef>
                <a:spcPct val="0"/>
              </a:spcBef>
              <a:buFontTx/>
              <a:buNone/>
            </a:pPr>
            <a:r>
              <a:rPr lang="ru-RU" altLang="ru-RU" sz="1600" dirty="0"/>
              <a:t>(1908-1983) </a:t>
            </a:r>
          </a:p>
          <a:p>
            <a:pPr eaLnBrk="1" hangingPunct="1">
              <a:spcBef>
                <a:spcPct val="0"/>
              </a:spcBef>
              <a:buFontTx/>
              <a:buNone/>
            </a:pPr>
            <a:r>
              <a:rPr lang="ru-RU" altLang="ru-RU" sz="1600" dirty="0"/>
              <a:t>	Окончила физико-математический факультет МГУ (1929). Кандидат физико-математических наук (1936). Доктор физико-математических наук (1946). Профессор (1948). </a:t>
            </a:r>
          </a:p>
          <a:p>
            <a:pPr eaLnBrk="1" hangingPunct="1">
              <a:spcBef>
                <a:spcPct val="0"/>
              </a:spcBef>
              <a:buFontTx/>
              <a:buNone/>
            </a:pPr>
            <a:r>
              <a:rPr lang="ru-RU" altLang="ru-RU" sz="1600" dirty="0"/>
              <a:t>Заведующий кафедрой общей физики для физического факультета (1953–1969); профессор кафедры физики твёрдого тела (1969–1983) физического факультета. Награждена орденами Ленина (1961), «Знак Почёта» (1951).</a:t>
            </a:r>
          </a:p>
          <a:p>
            <a:pPr eaLnBrk="1" hangingPunct="1">
              <a:spcBef>
                <a:spcPct val="0"/>
              </a:spcBef>
              <a:buFontTx/>
              <a:buNone/>
            </a:pPr>
            <a:r>
              <a:rPr lang="ru-RU" altLang="ru-RU" sz="1600" i="1" dirty="0"/>
              <a:t>	Область научных интересов: </a:t>
            </a:r>
            <a:r>
              <a:rPr lang="ru-RU" altLang="ru-RU" sz="1600" dirty="0"/>
              <a:t>рентгеноструктурный анализ, физика твёрдого тела, теория рассеяния рентгеновских лучей, физика металлов и сплавов.</a:t>
            </a:r>
          </a:p>
          <a:p>
            <a:pPr eaLnBrk="1" hangingPunct="1">
              <a:spcBef>
                <a:spcPct val="0"/>
              </a:spcBef>
              <a:buFontTx/>
              <a:buNone/>
            </a:pPr>
            <a:r>
              <a:rPr lang="ru-RU" altLang="ru-RU" sz="1600" dirty="0"/>
              <a:t>	Читала курсы «Механика», «Молекулярная физика», «Электричество», «Теория рассеяния рентгеновских лучей», «Динамика кристаллической решётки», «Динамическая теория рассеяния», семинары и практикумы по общей физике.</a:t>
            </a:r>
          </a:p>
          <a:p>
            <a:pPr eaLnBrk="1" hangingPunct="1">
              <a:spcBef>
                <a:spcPct val="0"/>
              </a:spcBef>
              <a:buFontTx/>
              <a:buNone/>
            </a:pPr>
            <a:r>
              <a:rPr lang="ru-RU" altLang="ru-RU" sz="1600" i="1" dirty="0"/>
              <a:t>Основные труды</a:t>
            </a:r>
            <a:r>
              <a:rPr lang="ru-RU" altLang="ru-RU" sz="1600" dirty="0"/>
              <a:t>: «Ближний порядок в твёрдых растворах» (1977), учебное пособие «Теория рассеяния рентгеновских лучей» (1972). </a:t>
            </a:r>
          </a:p>
          <a:p>
            <a:pPr algn="ctr" eaLnBrk="1" hangingPunct="1">
              <a:spcBef>
                <a:spcPct val="0"/>
              </a:spcBef>
              <a:buFontTx/>
              <a:buNone/>
            </a:pPr>
            <a:r>
              <a:rPr lang="ru-RU" altLang="ru-RU" sz="1600" b="1" dirty="0">
                <a:solidFill>
                  <a:srgbClr val="FF0000"/>
                </a:solidFill>
              </a:rPr>
              <a:t>	</a:t>
            </a:r>
            <a:r>
              <a:rPr lang="ru-RU" altLang="ru-RU" sz="2400" b="1" dirty="0">
                <a:solidFill>
                  <a:srgbClr val="FF0000"/>
                </a:solidFill>
              </a:rPr>
              <a:t>Семинары В.И. </a:t>
            </a:r>
            <a:r>
              <a:rPr lang="ru-RU" altLang="ru-RU" sz="2400" b="1" dirty="0" err="1">
                <a:solidFill>
                  <a:srgbClr val="FF0000"/>
                </a:solidFill>
              </a:rPr>
              <a:t>Иверовновой</a:t>
            </a:r>
            <a:r>
              <a:rPr lang="ru-RU" altLang="ru-RU" sz="2400" b="1" dirty="0">
                <a:solidFill>
                  <a:srgbClr val="FF0000"/>
                </a:solidFill>
              </a:rPr>
              <a:t> пользовались огромным интересом, докладчики и слушатели приезжали из соседних городов!!!</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6" descr="zhdanov-iveronova-katselson">
            <a:extLst>
              <a:ext uri="{FF2B5EF4-FFF2-40B4-BE49-F238E27FC236}">
                <a16:creationId xmlns="" xmlns:a16="http://schemas.microsoft.com/office/drawing/2014/main" id="{3714CA22-2E2B-412F-8275-42FCC7FC9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0"/>
            <a:ext cx="76327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7">
            <a:extLst>
              <a:ext uri="{FF2B5EF4-FFF2-40B4-BE49-F238E27FC236}">
                <a16:creationId xmlns="" xmlns:a16="http://schemas.microsoft.com/office/drawing/2014/main" id="{62FD9927-44D5-439F-BB23-01DDB78384A6}"/>
              </a:ext>
            </a:extLst>
          </p:cNvPr>
          <p:cNvSpPr txBox="1">
            <a:spLocks noChangeArrowheads="1"/>
          </p:cNvSpPr>
          <p:nvPr/>
        </p:nvSpPr>
        <p:spPr bwMode="auto">
          <a:xfrm>
            <a:off x="0" y="6021388"/>
            <a:ext cx="9144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solidFill>
                  <a:srgbClr val="3333FF"/>
                </a:solidFill>
              </a:rPr>
              <a:t>Физический факультет МГУ, Каф. Физики твердого тела</a:t>
            </a:r>
          </a:p>
          <a:p>
            <a:pPr algn="ctr" eaLnBrk="1" hangingPunct="1">
              <a:spcBef>
                <a:spcPct val="0"/>
              </a:spcBef>
              <a:buFontTx/>
              <a:buNone/>
            </a:pPr>
            <a:r>
              <a:rPr lang="ru-RU" altLang="ru-RU" sz="1800" b="1">
                <a:solidFill>
                  <a:srgbClr val="3333FF"/>
                </a:solidFill>
              </a:rPr>
              <a:t>Проф. Жданов Г.С.,  Проф.Иверонова В.И.,  Проф.Кацнельсон А.А.</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Бокий Г. Б.">
            <a:extLst>
              <a:ext uri="{FF2B5EF4-FFF2-40B4-BE49-F238E27FC236}">
                <a16:creationId xmlns="" xmlns:a16="http://schemas.microsoft.com/office/drawing/2014/main" id="{F755CB96-7EA1-47CC-937C-C396BCE6F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8116"/>
            <a:ext cx="3214688"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a:extLst>
              <a:ext uri="{FF2B5EF4-FFF2-40B4-BE49-F238E27FC236}">
                <a16:creationId xmlns="" xmlns:a16="http://schemas.microsoft.com/office/drawing/2014/main" id="{95131E54-C499-490A-A580-856AA80741E9}"/>
              </a:ext>
            </a:extLst>
          </p:cNvPr>
          <p:cNvSpPr txBox="1">
            <a:spLocks noChangeArrowheads="1"/>
          </p:cNvSpPr>
          <p:nvPr/>
        </p:nvSpPr>
        <p:spPr bwMode="auto">
          <a:xfrm>
            <a:off x="3311525" y="0"/>
            <a:ext cx="5832475" cy="554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dirty="0">
                <a:solidFill>
                  <a:srgbClr val="3333FF"/>
                </a:solidFill>
              </a:rPr>
              <a:t>Бокий Георгий Борисович  </a:t>
            </a:r>
            <a:endParaRPr lang="en-US" altLang="ru-RU" sz="2400" b="1" dirty="0">
              <a:solidFill>
                <a:srgbClr val="3333FF"/>
              </a:solidFill>
            </a:endParaRPr>
          </a:p>
          <a:p>
            <a:pPr algn="ctr" eaLnBrk="1" hangingPunct="1">
              <a:spcBef>
                <a:spcPct val="0"/>
              </a:spcBef>
              <a:buFontTx/>
              <a:buNone/>
            </a:pPr>
            <a:r>
              <a:rPr lang="ru-RU" altLang="ru-RU" sz="2400" b="1" dirty="0">
                <a:solidFill>
                  <a:srgbClr val="3333FF"/>
                </a:solidFill>
              </a:rPr>
              <a:t>(1909-2001</a:t>
            </a:r>
            <a:r>
              <a:rPr lang="en-US" altLang="ru-RU" sz="2400" b="1" dirty="0">
                <a:solidFill>
                  <a:srgbClr val="3333FF"/>
                </a:solidFill>
              </a:rPr>
              <a:t>)</a:t>
            </a:r>
            <a:r>
              <a:rPr lang="ru-RU" altLang="ru-RU" sz="1800" b="1" dirty="0">
                <a:solidFill>
                  <a:srgbClr val="3333FF"/>
                </a:solidFill>
              </a:rPr>
              <a:t> </a:t>
            </a:r>
            <a:endParaRPr lang="en-US" altLang="ru-RU" sz="1800" b="1" dirty="0">
              <a:solidFill>
                <a:srgbClr val="3333FF"/>
              </a:solidFill>
            </a:endParaRPr>
          </a:p>
          <a:p>
            <a:pPr eaLnBrk="1" hangingPunct="1">
              <a:spcBef>
                <a:spcPct val="0"/>
              </a:spcBef>
              <a:buFontTx/>
              <a:buNone/>
            </a:pPr>
            <a:r>
              <a:rPr lang="en-US" altLang="ru-RU" sz="1800" b="1" dirty="0">
                <a:solidFill>
                  <a:srgbClr val="3333FF"/>
                </a:solidFill>
              </a:rPr>
              <a:t>C</a:t>
            </a:r>
            <a:r>
              <a:rPr lang="ru-RU" altLang="ru-RU" sz="1800" b="1" dirty="0" err="1">
                <a:solidFill>
                  <a:srgbClr val="3333FF"/>
                </a:solidFill>
              </a:rPr>
              <a:t>оветский</a:t>
            </a:r>
            <a:r>
              <a:rPr lang="ru-RU" altLang="ru-RU" sz="1800" b="1" dirty="0">
                <a:solidFill>
                  <a:srgbClr val="3333FF"/>
                </a:solidFill>
              </a:rPr>
              <a:t> кристаллограф и </a:t>
            </a:r>
            <a:r>
              <a:rPr lang="ru-RU" altLang="ru-RU" sz="1800" b="1" dirty="0" err="1">
                <a:solidFill>
                  <a:srgbClr val="3333FF"/>
                </a:solidFill>
              </a:rPr>
              <a:t>кристаллохимик</a:t>
            </a:r>
            <a:r>
              <a:rPr lang="ru-RU" altLang="ru-RU" sz="1800" b="1" dirty="0">
                <a:solidFill>
                  <a:srgbClr val="3333FF"/>
                </a:solidFill>
              </a:rPr>
              <a:t>, член-корреспондент АН СССР (1958). Окончил Ленинградский горный институт в 1930. В 1930—58 работал в Институте общей и неорганической химии АН СССР. В 1939—1963 преподавал в МГУ (с 1944 — профессор). С 1963 работает в институте радиоэлектроники АН СССР. Он был крупным организатором науки, состоял членом комиссий АН СССР по развитию академических филиалов, входил в состав Национального комитета советских кристаллографов (1954-1997 гг., с 1958 г. - заместитель председателя), в 1969-1990 гг. - член Научного совета ГКНТ СМ СССР по проблеме «Сверхтвердые синтетические и природные материалы» (с 1983 г. - заместитель председателя), председатель секции НС ГКНТ по природным алмазам. </a:t>
            </a:r>
          </a:p>
        </p:txBody>
      </p:sp>
      <p:sp>
        <p:nvSpPr>
          <p:cNvPr id="4" name="TextBox 3">
            <a:extLst>
              <a:ext uri="{FF2B5EF4-FFF2-40B4-BE49-F238E27FC236}">
                <a16:creationId xmlns="" xmlns:a16="http://schemas.microsoft.com/office/drawing/2014/main" id="{ABA0AFE6-E307-4982-9DCB-A396AE63229D}"/>
              </a:ext>
            </a:extLst>
          </p:cNvPr>
          <p:cNvSpPr txBox="1">
            <a:spLocks noChangeArrowheads="1"/>
          </p:cNvSpPr>
          <p:nvPr/>
        </p:nvSpPr>
        <p:spPr bwMode="auto">
          <a:xfrm>
            <a:off x="0" y="5588636"/>
            <a:ext cx="9144000" cy="12618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dirty="0">
                <a:solidFill>
                  <a:srgbClr val="FF0000"/>
                </a:solidFill>
              </a:rPr>
              <a:t>НЕ ПУТАТЬ!!! </a:t>
            </a:r>
          </a:p>
          <a:p>
            <a:pPr algn="ctr" eaLnBrk="1" hangingPunct="1">
              <a:spcBef>
                <a:spcPct val="0"/>
              </a:spcBef>
              <a:buFontTx/>
              <a:buNone/>
            </a:pPr>
            <a:r>
              <a:rPr lang="ru-RU" altLang="ru-RU" sz="1600" b="1" dirty="0">
                <a:solidFill>
                  <a:srgbClr val="FF0000"/>
                </a:solidFill>
              </a:rPr>
              <a:t>Двоюродный брат кристаллографа Бокия Г.Б. </a:t>
            </a:r>
          </a:p>
          <a:p>
            <a:pPr algn="ctr" eaLnBrk="1" hangingPunct="1">
              <a:spcBef>
                <a:spcPct val="0"/>
              </a:spcBef>
              <a:buFontTx/>
              <a:buNone/>
            </a:pPr>
            <a:r>
              <a:rPr lang="ru-RU" altLang="ru-RU" sz="1400" b="1" dirty="0">
                <a:solidFill>
                  <a:srgbClr val="00B050"/>
                </a:solidFill>
              </a:rPr>
              <a:t>Глеб Иванович Бокий— видный деятель </a:t>
            </a:r>
            <a:r>
              <a:rPr lang="ru-RU" altLang="ru-RU" sz="1400" b="1" dirty="0"/>
              <a:t>ЧК/ОГПУ/НКВД</a:t>
            </a:r>
            <a:r>
              <a:rPr lang="ru-RU" altLang="ru-RU" sz="1400" b="1" dirty="0">
                <a:solidFill>
                  <a:srgbClr val="00B050"/>
                </a:solidFill>
              </a:rPr>
              <a:t>, </a:t>
            </a:r>
          </a:p>
          <a:p>
            <a:pPr algn="ctr" eaLnBrk="1" hangingPunct="1">
              <a:spcBef>
                <a:spcPct val="0"/>
              </a:spcBef>
              <a:buFontTx/>
              <a:buNone/>
            </a:pPr>
            <a:r>
              <a:rPr lang="ru-RU" altLang="ru-RU" sz="1400" b="1" dirty="0">
                <a:solidFill>
                  <a:srgbClr val="00B050"/>
                </a:solidFill>
              </a:rPr>
              <a:t>Комиссар государственной безопасности 3-го ранга. Расстрелян в 1937 году.</a:t>
            </a:r>
            <a:r>
              <a:rPr lang="en-US" altLang="ru-RU" sz="1400" b="1" dirty="0">
                <a:solidFill>
                  <a:srgbClr val="00B050"/>
                </a:solidFill>
              </a:rPr>
              <a:t> </a:t>
            </a:r>
            <a:endParaRPr lang="ru-RU" altLang="ru-RU" sz="1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Китайгородский Александр И.">
            <a:extLst>
              <a:ext uri="{FF2B5EF4-FFF2-40B4-BE49-F238E27FC236}">
                <a16:creationId xmlns="" xmlns:a16="http://schemas.microsoft.com/office/drawing/2014/main" id="{300C9900-AE70-4E0B-B94F-46FB3570835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462" y="821403"/>
            <a:ext cx="296386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2">
            <a:extLst>
              <a:ext uri="{FF2B5EF4-FFF2-40B4-BE49-F238E27FC236}">
                <a16:creationId xmlns="" xmlns:a16="http://schemas.microsoft.com/office/drawing/2014/main" id="{05FAE0E4-6315-45D9-8EEE-326F7B10BC9B}"/>
              </a:ext>
            </a:extLst>
          </p:cNvPr>
          <p:cNvSpPr txBox="1">
            <a:spLocks noChangeArrowheads="1"/>
          </p:cNvSpPr>
          <p:nvPr/>
        </p:nvSpPr>
        <p:spPr bwMode="auto">
          <a:xfrm>
            <a:off x="3186113" y="-5417"/>
            <a:ext cx="5940425" cy="48320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1400" b="1" dirty="0">
                <a:solidFill>
                  <a:srgbClr val="FF0000"/>
                </a:solidFill>
              </a:rPr>
              <a:t>Александр Исаакович Китайгородский </a:t>
            </a:r>
            <a:r>
              <a:rPr lang="ru-RU" altLang="ru-RU" sz="1400" b="1" dirty="0">
                <a:solidFill>
                  <a:srgbClr val="3333FF"/>
                </a:solidFill>
              </a:rPr>
              <a:t>(1914—1985) — выдающийся физик-кристаллограф, известный популяризатор науки, доктор физико-математических наук (1946), профессор МГУ (1947). </a:t>
            </a:r>
          </a:p>
          <a:p>
            <a:pPr eaLnBrk="1" hangingPunct="1">
              <a:spcBef>
                <a:spcPct val="0"/>
              </a:spcBef>
              <a:buFontTx/>
              <a:buNone/>
            </a:pPr>
            <a:r>
              <a:rPr lang="ru-RU" altLang="ru-RU" sz="1400" dirty="0">
                <a:solidFill>
                  <a:srgbClr val="3333FF"/>
                </a:solidFill>
              </a:rPr>
              <a:t>Получив прекрасное домашнее образование в 16 лет, Александр Китайгородский два года работал на Урале в лаборатории металлургического завода. В 1935 г. окончил физический факультет МГУ кафедру рентгеноструктурного анализа у профессора </a:t>
            </a:r>
            <a:r>
              <a:rPr lang="ru-RU" altLang="ru-RU" sz="1400" dirty="0" err="1">
                <a:solidFill>
                  <a:srgbClr val="3333FF"/>
                </a:solidFill>
              </a:rPr>
              <a:t>С.Т.Конобеевского</a:t>
            </a:r>
            <a:r>
              <a:rPr lang="ru-RU" altLang="ru-RU" sz="1400" dirty="0">
                <a:solidFill>
                  <a:srgbClr val="3333FF"/>
                </a:solidFill>
              </a:rPr>
              <a:t>. В 1939 г. </a:t>
            </a:r>
            <a:r>
              <a:rPr lang="ru-RU" altLang="ru-RU" sz="1400" dirty="0" err="1">
                <a:solidFill>
                  <a:srgbClr val="3333FF"/>
                </a:solidFill>
              </a:rPr>
              <a:t>А.И.Китайгородский</a:t>
            </a:r>
            <a:r>
              <a:rPr lang="ru-RU" altLang="ru-RU" sz="1400" dirty="0">
                <a:solidFill>
                  <a:srgbClr val="3333FF"/>
                </a:solidFill>
              </a:rPr>
              <a:t> стал кандидатом, а в 1946 – доктором физико-математических наук. Во время Великой отечественной войны он заведовал лабораторией на оборонном заводе. С 1944 г. </a:t>
            </a:r>
            <a:r>
              <a:rPr lang="ru-RU" altLang="ru-RU" sz="1400" dirty="0" err="1">
                <a:solidFill>
                  <a:srgbClr val="3333FF"/>
                </a:solidFill>
              </a:rPr>
              <a:t>А.И.Китайгородский</a:t>
            </a:r>
            <a:r>
              <a:rPr lang="ru-RU" altLang="ru-RU" sz="1400" dirty="0">
                <a:solidFill>
                  <a:srgbClr val="3333FF"/>
                </a:solidFill>
              </a:rPr>
              <a:t> руководил лабораторией рентгеноструктурного анализа в Институте органической химии, а с 1954 г. – в Институте элементоорганических соединений (ИНЭОС АН СССР). </a:t>
            </a:r>
            <a:r>
              <a:rPr lang="ru-RU" altLang="ru-RU" sz="1400" dirty="0" err="1">
                <a:solidFill>
                  <a:srgbClr val="3333FF"/>
                </a:solidFill>
              </a:rPr>
              <a:t>А.И.Китайгородский</a:t>
            </a:r>
            <a:r>
              <a:rPr lang="ru-RU" altLang="ru-RU" sz="1400" dirty="0">
                <a:solidFill>
                  <a:srgbClr val="3333FF"/>
                </a:solidFill>
              </a:rPr>
              <a:t> создал новую область науки: органическую кристаллохимию. Принцип плотной упаковки молекул, сформулированный им в 1943 г., стал основой для описания и анализа сложных кристаллических структур, прежде лежавших за пределами возможностей физической кристаллографии. Метод атом-атомных потенциалов, разработанный </a:t>
            </a:r>
            <a:r>
              <a:rPr lang="ru-RU" altLang="ru-RU" sz="1400" dirty="0" err="1">
                <a:solidFill>
                  <a:srgbClr val="3333FF"/>
                </a:solidFill>
              </a:rPr>
              <a:t>А.И.Китайгородским</a:t>
            </a:r>
            <a:r>
              <a:rPr lang="ru-RU" altLang="ru-RU" sz="1400" dirty="0">
                <a:solidFill>
                  <a:srgbClr val="3333FF"/>
                </a:solidFill>
              </a:rPr>
              <a:t> в 60-е годы ХХ века, стал фундаментом теоретических расчетов строения молекул и молекулярных кристаллов во всем мире. </a:t>
            </a:r>
            <a:endParaRPr lang="ru-RU" altLang="ru-RU" sz="1800" dirty="0">
              <a:solidFill>
                <a:srgbClr val="FF0000"/>
              </a:solidFill>
            </a:endParaRPr>
          </a:p>
        </p:txBody>
      </p:sp>
      <p:sp>
        <p:nvSpPr>
          <p:cNvPr id="3" name="TextBox 2">
            <a:extLst>
              <a:ext uri="{FF2B5EF4-FFF2-40B4-BE49-F238E27FC236}">
                <a16:creationId xmlns="" xmlns:a16="http://schemas.microsoft.com/office/drawing/2014/main" id="{80AF5526-A615-4109-A37A-BF9E18B986DD}"/>
              </a:ext>
            </a:extLst>
          </p:cNvPr>
          <p:cNvSpPr txBox="1"/>
          <p:nvPr/>
        </p:nvSpPr>
        <p:spPr>
          <a:xfrm>
            <a:off x="0" y="5103674"/>
            <a:ext cx="9126538" cy="1754326"/>
          </a:xfrm>
          <a:prstGeom prst="rect">
            <a:avLst/>
          </a:prstGeom>
          <a:solidFill>
            <a:schemeClr val="bg1"/>
          </a:solidFill>
        </p:spPr>
        <p:txBody>
          <a:bodyPr wrap="square" rtlCol="0">
            <a:spAutoFit/>
          </a:bodyPr>
          <a:lstStyle/>
          <a:p>
            <a:pPr algn="ctr"/>
            <a:r>
              <a:rPr lang="ru-RU" altLang="ru-RU" dirty="0">
                <a:solidFill>
                  <a:srgbClr val="FF0000"/>
                </a:solidFill>
              </a:rPr>
              <a:t>Китайгородский ввел в химию главные структурные методы: автоматический рентгеноструктурный анализ (чл.-корр. </a:t>
            </a:r>
            <a:r>
              <a:rPr lang="ru-RU" altLang="ru-RU" dirty="0" err="1">
                <a:solidFill>
                  <a:srgbClr val="FF0000"/>
                </a:solidFill>
              </a:rPr>
              <a:t>Ю.Т.Стручков</a:t>
            </a:r>
            <a:r>
              <a:rPr lang="ru-RU" altLang="ru-RU" dirty="0">
                <a:solidFill>
                  <a:srgbClr val="FF0000"/>
                </a:solidFill>
              </a:rPr>
              <a:t>) и ядерный магнитный резонанс (д.ф.-м.н. </a:t>
            </a:r>
            <a:r>
              <a:rPr lang="ru-RU" altLang="ru-RU" dirty="0" err="1">
                <a:solidFill>
                  <a:srgbClr val="FF0000"/>
                </a:solidFill>
              </a:rPr>
              <a:t>Э.И.Федин</a:t>
            </a:r>
            <a:r>
              <a:rPr lang="ru-RU" altLang="ru-RU" dirty="0">
                <a:solidFill>
                  <a:srgbClr val="FF0000"/>
                </a:solidFill>
              </a:rPr>
              <a:t>). </a:t>
            </a:r>
            <a:r>
              <a:rPr lang="ru-RU" altLang="ru-RU" dirty="0" err="1">
                <a:solidFill>
                  <a:srgbClr val="FF0000"/>
                </a:solidFill>
              </a:rPr>
              <a:t>А.И.Китайгородский</a:t>
            </a:r>
            <a:r>
              <a:rPr lang="ru-RU" altLang="ru-RU" dirty="0">
                <a:solidFill>
                  <a:srgbClr val="FF0000"/>
                </a:solidFill>
              </a:rPr>
              <a:t> написал 11 книг, включая учебники по рентгеновской дифракции, монографию «Органическая кристаллохимия», остающиеся современными «Молекулярные кристаллы» и популярное руководство «Физика для всех» (совместно с </a:t>
            </a:r>
            <a:r>
              <a:rPr lang="ru-RU" altLang="ru-RU" dirty="0" err="1">
                <a:solidFill>
                  <a:srgbClr val="FF0000"/>
                </a:solidFill>
              </a:rPr>
              <a:t>Л.Д.Ландау</a:t>
            </a:r>
            <a:r>
              <a:rPr lang="ru-RU" altLang="ru-RU" dirty="0">
                <a:solidFill>
                  <a:srgbClr val="FF0000"/>
                </a:solidFill>
              </a:rPr>
              <a:t>).</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nimBg="1"/>
      <p:bldP spid="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сканирование0001">
            <a:extLst>
              <a:ext uri="{FF2B5EF4-FFF2-40B4-BE49-F238E27FC236}">
                <a16:creationId xmlns="" xmlns:a16="http://schemas.microsoft.com/office/drawing/2014/main" id="{D4E82CA5-B490-445F-B66E-E59764E2A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7"/>
            <a:ext cx="261302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489" y="332656"/>
            <a:ext cx="2697021" cy="391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013" y="332656"/>
            <a:ext cx="2556766" cy="388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4437112"/>
            <a:ext cx="9144000" cy="2308324"/>
          </a:xfrm>
          <a:prstGeom prst="rect">
            <a:avLst/>
          </a:prstGeom>
          <a:solidFill>
            <a:schemeClr val="bg1"/>
          </a:solidFill>
        </p:spPr>
        <p:txBody>
          <a:bodyPr wrap="square" rtlCol="0">
            <a:spAutoFit/>
          </a:bodyPr>
          <a:lstStyle/>
          <a:p>
            <a:pPr algn="ctr"/>
            <a:r>
              <a:rPr lang="ru-RU" dirty="0"/>
              <a:t>В книгах излагаются основные проблемы современного рентгеноструктурного анализа: кристаллографические основы структурного анализа, получение рентгеновских лучей и взаимодействие их с веществом</a:t>
            </a:r>
            <a:r>
              <a:rPr lang="en-US" dirty="0"/>
              <a:t> </a:t>
            </a:r>
            <a:r>
              <a:rPr lang="ru-RU" dirty="0"/>
              <a:t>"Государственное издательство технико-теоретической литературы“</a:t>
            </a:r>
            <a:r>
              <a:rPr lang="en-US" dirty="0"/>
              <a:t> 1950. </a:t>
            </a:r>
          </a:p>
          <a:p>
            <a:pPr algn="ctr"/>
            <a:r>
              <a:rPr lang="ru-RU" dirty="0"/>
              <a:t>Китайгородский А. И. - был талантливым популяризатором науки, его выступления перед широкой аудиторией слушателей часто проходили в переполненных залах и заканчивались бурными дискуссиями. Написанные им научно-популярные книги быстро исчезали с книжных прилавков</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35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 xmlns:a16="http://schemas.microsoft.com/office/drawing/2014/main" id="{2EE1DDDA-4769-4950-99F9-32AC53E87448}"/>
              </a:ext>
            </a:extLst>
          </p:cNvPr>
          <p:cNvSpPr txBox="1">
            <a:spLocks noChangeArrowheads="1"/>
          </p:cNvSpPr>
          <p:nvPr/>
        </p:nvSpPr>
        <p:spPr bwMode="auto">
          <a:xfrm>
            <a:off x="0" y="1989138"/>
            <a:ext cx="9144000" cy="144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AutoNum type="arabicPeriod"/>
            </a:pPr>
            <a:r>
              <a:rPr lang="ru-RU" altLang="ru-RU" sz="4400" b="1">
                <a:solidFill>
                  <a:srgbClr val="3333FF"/>
                </a:solidFill>
              </a:rPr>
              <a:t> ПРИМЕРЫ </a:t>
            </a:r>
          </a:p>
          <a:p>
            <a:pPr algn="ctr" eaLnBrk="1" hangingPunct="1">
              <a:spcBef>
                <a:spcPct val="0"/>
              </a:spcBef>
              <a:buFontTx/>
              <a:buNone/>
            </a:pPr>
            <a:r>
              <a:rPr lang="ru-RU" altLang="ru-RU" sz="4400" b="1">
                <a:solidFill>
                  <a:srgbClr val="3333FF"/>
                </a:solidFill>
              </a:rPr>
              <a:t>ПРИРОДНЫХ КРИСТАЛЛОВ</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4409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7128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6" name="Picture 4" descr="ES gips-1a">
            <a:extLst>
              <a:ext uri="{FF2B5EF4-FFF2-40B4-BE49-F238E27FC236}">
                <a16:creationId xmlns="" xmlns:a16="http://schemas.microsoft.com/office/drawing/2014/main" id="{A9B727C6-C4AF-4258-ACC5-3DB131A14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3390900"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Picture 5" descr="ES gips-2a">
            <a:extLst>
              <a:ext uri="{FF2B5EF4-FFF2-40B4-BE49-F238E27FC236}">
                <a16:creationId xmlns="" xmlns:a16="http://schemas.microsoft.com/office/drawing/2014/main" id="{10B0BED5-4290-4613-A909-01E4B12B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268413"/>
            <a:ext cx="4465638"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8" name="Text Box 6">
            <a:extLst>
              <a:ext uri="{FF2B5EF4-FFF2-40B4-BE49-F238E27FC236}">
                <a16:creationId xmlns="" xmlns:a16="http://schemas.microsoft.com/office/drawing/2014/main" id="{E5469651-8AD2-4C9D-819C-026A1F01F7E5}"/>
              </a:ext>
            </a:extLst>
          </p:cNvPr>
          <p:cNvSpPr txBox="1">
            <a:spLocks noChangeArrowheads="1"/>
          </p:cNvSpPr>
          <p:nvPr/>
        </p:nvSpPr>
        <p:spPr bwMode="auto">
          <a:xfrm>
            <a:off x="376238" y="5824538"/>
            <a:ext cx="3763962"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600">
                <a:solidFill>
                  <a:srgbClr val="3333FF"/>
                </a:solidFill>
              </a:rPr>
              <a:t>Кристалл гипса с одной осью симметрии второго порядка и одной плоскостью симметрии</a:t>
            </a:r>
          </a:p>
        </p:txBody>
      </p:sp>
      <p:sp>
        <p:nvSpPr>
          <p:cNvPr id="289799" name="Text Box 7">
            <a:extLst>
              <a:ext uri="{FF2B5EF4-FFF2-40B4-BE49-F238E27FC236}">
                <a16:creationId xmlns="" xmlns:a16="http://schemas.microsoft.com/office/drawing/2014/main" id="{DB4F3EAC-95AA-48CE-AEDE-13E622909FE7}"/>
              </a:ext>
            </a:extLst>
          </p:cNvPr>
          <p:cNvSpPr txBox="1">
            <a:spLocks noChangeArrowheads="1"/>
          </p:cNvSpPr>
          <p:nvPr/>
        </p:nvSpPr>
        <p:spPr bwMode="auto">
          <a:xfrm>
            <a:off x="4500563" y="5949950"/>
            <a:ext cx="455612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600">
                <a:solidFill>
                  <a:srgbClr val="3333FF"/>
                </a:solidFill>
              </a:rPr>
              <a:t>Стереографическая проекция элементов симметрии кристалла гипса</a:t>
            </a:r>
          </a:p>
        </p:txBody>
      </p:sp>
      <p:sp>
        <p:nvSpPr>
          <p:cNvPr id="289800" name="Text Box 8">
            <a:extLst>
              <a:ext uri="{FF2B5EF4-FFF2-40B4-BE49-F238E27FC236}">
                <a16:creationId xmlns="" xmlns:a16="http://schemas.microsoft.com/office/drawing/2014/main" id="{3246883D-EC53-48F2-8BB4-A4D4D368D8B2}"/>
              </a:ext>
            </a:extLst>
          </p:cNvPr>
          <p:cNvSpPr txBox="1">
            <a:spLocks noChangeArrowheads="1"/>
          </p:cNvSpPr>
          <p:nvPr/>
        </p:nvSpPr>
        <p:spPr bwMode="auto">
          <a:xfrm>
            <a:off x="0" y="-26988"/>
            <a:ext cx="9144000" cy="9461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solidFill>
                  <a:srgbClr val="3333FF"/>
                </a:solidFill>
              </a:rPr>
              <a:t>Изображение симметрии кристалла гипса </a:t>
            </a:r>
          </a:p>
          <a:p>
            <a:pPr algn="ctr" eaLnBrk="1" hangingPunct="1">
              <a:spcBef>
                <a:spcPct val="0"/>
              </a:spcBef>
              <a:buFontTx/>
              <a:buNone/>
            </a:pPr>
            <a:r>
              <a:rPr lang="ru-RU" altLang="ru-RU" sz="2800" b="1">
                <a:solidFill>
                  <a:srgbClr val="3333FF"/>
                </a:solidFill>
              </a:rPr>
              <a:t>на стереографической проекции</a:t>
            </a:r>
          </a:p>
        </p:txBody>
      </p:sp>
    </p:spTree>
    <p:extLst>
      <p:ext uri="{BB962C8B-B14F-4D97-AF65-F5344CB8AC3E}">
        <p14:creationId xmlns:p14="http://schemas.microsoft.com/office/powerpoint/2010/main" val="2595695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7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979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897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9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animBg="1"/>
      <p:bldP spid="289799" grpId="0" animBg="1"/>
      <p:bldP spid="28980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IMGa">
            <a:extLst>
              <a:ext uri="{FF2B5EF4-FFF2-40B4-BE49-F238E27FC236}">
                <a16:creationId xmlns="" xmlns:a16="http://schemas.microsoft.com/office/drawing/2014/main" id="{054E5833-7C30-48B6-BCC8-6C712E4D7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125538"/>
            <a:ext cx="5256212"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ext Box 3">
            <a:extLst>
              <a:ext uri="{FF2B5EF4-FFF2-40B4-BE49-F238E27FC236}">
                <a16:creationId xmlns="" xmlns:a16="http://schemas.microsoft.com/office/drawing/2014/main" id="{9DBF254E-7CCB-40E7-B13B-4B73ABFA1D1E}"/>
              </a:ext>
            </a:extLst>
          </p:cNvPr>
          <p:cNvSpPr txBox="1">
            <a:spLocks noChangeArrowheads="1"/>
          </p:cNvSpPr>
          <p:nvPr/>
        </p:nvSpPr>
        <p:spPr bwMode="auto">
          <a:xfrm>
            <a:off x="0" y="0"/>
            <a:ext cx="9144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3333FF"/>
                </a:solidFill>
              </a:rPr>
              <a:t>Стереографическая проекция элементов симметрии </a:t>
            </a:r>
          </a:p>
          <a:p>
            <a:pPr algn="ctr" eaLnBrk="1" hangingPunct="1">
              <a:spcBef>
                <a:spcPct val="0"/>
              </a:spcBef>
              <a:buFontTx/>
              <a:buNone/>
            </a:pPr>
            <a:r>
              <a:rPr lang="ru-RU" altLang="ru-RU" sz="2400" b="1">
                <a:solidFill>
                  <a:srgbClr val="3333FF"/>
                </a:solidFill>
              </a:rPr>
              <a:t>кубического кристалла</a:t>
            </a:r>
          </a:p>
        </p:txBody>
      </p:sp>
      <p:pic>
        <p:nvPicPr>
          <p:cNvPr id="246788" name="Picture 4" descr="IMG-2 a">
            <a:extLst>
              <a:ext uri="{FF2B5EF4-FFF2-40B4-BE49-F238E27FC236}">
                <a16:creationId xmlns="" xmlns:a16="http://schemas.microsoft.com/office/drawing/2014/main" id="{045B3EBB-BDB4-462B-B7E9-E6AD48EB2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125538"/>
            <a:ext cx="1749425"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5" descr="IMG-0 a">
            <a:extLst>
              <a:ext uri="{FF2B5EF4-FFF2-40B4-BE49-F238E27FC236}">
                <a16:creationId xmlns="" xmlns:a16="http://schemas.microsoft.com/office/drawing/2014/main" id="{14E3BFB0-42F3-41E5-80A6-C7A614777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852738"/>
            <a:ext cx="2209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6" descr="SymmetricCub-a">
            <a:extLst>
              <a:ext uri="{FF2B5EF4-FFF2-40B4-BE49-F238E27FC236}">
                <a16:creationId xmlns="" xmlns:a16="http://schemas.microsoft.com/office/drawing/2014/main" id="{D7E93E10-300D-4294-BDB5-493986014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5229225"/>
            <a:ext cx="280828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644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67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67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67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6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IMG_0005">
            <a:extLst>
              <a:ext uri="{FF2B5EF4-FFF2-40B4-BE49-F238E27FC236}">
                <a16:creationId xmlns="" xmlns:a16="http://schemas.microsoft.com/office/drawing/2014/main" id="{6ADD5482-7BC8-4055-B8B4-4A2BB6708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1050"/>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ext Box 3">
            <a:extLst>
              <a:ext uri="{FF2B5EF4-FFF2-40B4-BE49-F238E27FC236}">
                <a16:creationId xmlns="" xmlns:a16="http://schemas.microsoft.com/office/drawing/2014/main" id="{1A88C956-C371-4568-BDA3-41CAA233F3C9}"/>
              </a:ext>
            </a:extLst>
          </p:cNvPr>
          <p:cNvSpPr txBox="1">
            <a:spLocks noChangeArrowheads="1"/>
          </p:cNvSpPr>
          <p:nvPr/>
        </p:nvSpPr>
        <p:spPr bwMode="auto">
          <a:xfrm>
            <a:off x="-9525" y="0"/>
            <a:ext cx="91535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3333FF"/>
                </a:solidFill>
              </a:rPr>
              <a:t>Элементы симметрии кубической сингонии</a:t>
            </a:r>
          </a:p>
        </p:txBody>
      </p:sp>
    </p:spTree>
    <p:extLst>
      <p:ext uri="{BB962C8B-B14F-4D97-AF65-F5344CB8AC3E}">
        <p14:creationId xmlns:p14="http://schemas.microsoft.com/office/powerpoint/2010/main" val="1322186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47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4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F637E65D-5E92-421A-89D9-CAA1759AA3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79543"/>
            <a:ext cx="7776863" cy="5184576"/>
          </a:xfrm>
          <a:prstGeom prst="rect">
            <a:avLst/>
          </a:prstGeom>
          <a:noFill/>
          <a:ln>
            <a:noFill/>
          </a:ln>
        </p:spPr>
      </p:pic>
      <p:sp>
        <p:nvSpPr>
          <p:cNvPr id="4" name="Прямоугольник 3">
            <a:extLst>
              <a:ext uri="{FF2B5EF4-FFF2-40B4-BE49-F238E27FC236}">
                <a16:creationId xmlns="" xmlns:a16="http://schemas.microsoft.com/office/drawing/2014/main" id="{019315E9-AE9E-4392-9276-778A64891444}"/>
              </a:ext>
            </a:extLst>
          </p:cNvPr>
          <p:cNvSpPr/>
          <p:nvPr/>
        </p:nvSpPr>
        <p:spPr>
          <a:xfrm>
            <a:off x="0" y="0"/>
            <a:ext cx="9144000" cy="1530868"/>
          </a:xfrm>
          <a:prstGeom prst="rect">
            <a:avLst/>
          </a:prstGeom>
          <a:solidFill>
            <a:schemeClr val="bg1"/>
          </a:solidFill>
        </p:spPr>
        <p:txBody>
          <a:bodyPr wrap="square">
            <a:spAutoFit/>
          </a:bodyPr>
          <a:lstStyle/>
          <a:p>
            <a:pPr algn="ctr">
              <a:lnSpc>
                <a:spcPct val="7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Картины рассеяние света на круглом отверстии при разных соотношениях длины волны и размеров отверстия:</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S</a:t>
            </a:r>
            <a:r>
              <a:rPr lang="ru-RU" dirty="0">
                <a:latin typeface="Times New Roman" panose="02020603050405020304" pitchFamily="18" charset="0"/>
                <a:ea typeface="Calibri" panose="020F0502020204030204" pitchFamily="34" charset="0"/>
                <a:cs typeface="Times New Roman" panose="02020603050405020304" pitchFamily="18" charset="0"/>
              </a:rPr>
              <a:t> — источник излучения; </a:t>
            </a:r>
            <a:r>
              <a:rPr lang="en-US" i="1" dirty="0">
                <a:latin typeface="Times New Roman" panose="02020603050405020304" pitchFamily="18" charset="0"/>
                <a:ea typeface="Calibri" panose="020F0502020204030204" pitchFamily="34" charset="0"/>
                <a:cs typeface="Times New Roman" panose="02020603050405020304" pitchFamily="18" charset="0"/>
              </a:rPr>
              <a:t>A</a:t>
            </a:r>
            <a:r>
              <a:rPr lang="ru-RU" dirty="0">
                <a:latin typeface="Times New Roman" panose="02020603050405020304" pitchFamily="18" charset="0"/>
                <a:ea typeface="Calibri" panose="020F0502020204030204" pitchFamily="34" charset="0"/>
                <a:cs typeface="Times New Roman" panose="02020603050405020304" pitchFamily="18" charset="0"/>
              </a:rPr>
              <a:t> — экран с круглым отверстием диаметром Δ;</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B</a:t>
            </a:r>
            <a:r>
              <a:rPr lang="ru-RU" dirty="0">
                <a:latin typeface="Times New Roman" panose="02020603050405020304" pitchFamily="18" charset="0"/>
                <a:ea typeface="Calibri" panose="020F0502020204030204" pitchFamily="34" charset="0"/>
                <a:cs typeface="Times New Roman" panose="02020603050405020304" pitchFamily="18" charset="0"/>
              </a:rPr>
              <a:t> — детектор, регистрирующий картину рассеяния; </a:t>
            </a:r>
            <a: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dirty="0">
                <a:latin typeface="Times New Roman" panose="02020603050405020304" pitchFamily="18" charset="0"/>
                <a:ea typeface="Calibri" panose="020F0502020204030204" pitchFamily="34" charset="0"/>
                <a:cs typeface="Times New Roman" panose="02020603050405020304" pitchFamily="18" charset="0"/>
              </a:rPr>
              <a:t> — длина волны;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d</a:t>
            </a:r>
            <a:r>
              <a:rPr lang="ru-RU" dirty="0">
                <a:latin typeface="Times New Roman" panose="02020603050405020304" pitchFamily="18" charset="0"/>
                <a:ea typeface="Calibri" panose="020F0502020204030204" pitchFamily="34" charset="0"/>
                <a:cs typeface="Times New Roman" panose="02020603050405020304" pitchFamily="18" charset="0"/>
              </a:rPr>
              <a:t> — расстояние от источника излучения до экрана; </a:t>
            </a:r>
            <a:r>
              <a:rPr lang="en-US" i="1" dirty="0">
                <a:latin typeface="Times New Roman" panose="02020603050405020304" pitchFamily="18" charset="0"/>
                <a:ea typeface="Calibri" panose="020F0502020204030204" pitchFamily="34" charset="0"/>
                <a:cs typeface="Times New Roman" panose="02020603050405020304" pitchFamily="18" charset="0"/>
              </a:rPr>
              <a:t>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 изображения картин рассеяния на круглом отверстии (Фурье-образы) для разных длин волн.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68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99C252F5-A17A-4A14-A01C-EEED1F12A1F9}"/>
              </a:ext>
            </a:extLst>
          </p:cNvPr>
          <p:cNvPicPr>
            <a:picLocks noChangeAspect="1"/>
          </p:cNvPicPr>
          <p:nvPr/>
        </p:nvPicPr>
        <p:blipFill>
          <a:blip r:embed="rId2"/>
          <a:stretch>
            <a:fillRect/>
          </a:stretch>
        </p:blipFill>
        <p:spPr>
          <a:xfrm>
            <a:off x="685800" y="842962"/>
            <a:ext cx="7772400" cy="5172075"/>
          </a:xfrm>
          <a:prstGeom prst="rect">
            <a:avLst/>
          </a:prstGeom>
        </p:spPr>
      </p:pic>
      <p:pic>
        <p:nvPicPr>
          <p:cNvPr id="5" name="Рисунок 4">
            <a:extLst>
              <a:ext uri="{FF2B5EF4-FFF2-40B4-BE49-F238E27FC236}">
                <a16:creationId xmlns="" xmlns:a16="http://schemas.microsoft.com/office/drawing/2014/main" id="{9BB693F1-386A-4364-88E0-34953495E499}"/>
              </a:ext>
            </a:extLst>
          </p:cNvPr>
          <p:cNvPicPr>
            <a:picLocks noChangeAspect="1"/>
          </p:cNvPicPr>
          <p:nvPr/>
        </p:nvPicPr>
        <p:blipFill>
          <a:blip r:embed="rId3"/>
          <a:stretch>
            <a:fillRect/>
          </a:stretch>
        </p:blipFill>
        <p:spPr>
          <a:xfrm>
            <a:off x="5501390" y="908720"/>
            <a:ext cx="2971800" cy="1828800"/>
          </a:xfrm>
          <a:prstGeom prst="rect">
            <a:avLst/>
          </a:prstGeom>
        </p:spPr>
      </p:pic>
      <p:pic>
        <p:nvPicPr>
          <p:cNvPr id="7" name="Рисунок 6">
            <a:extLst>
              <a:ext uri="{FF2B5EF4-FFF2-40B4-BE49-F238E27FC236}">
                <a16:creationId xmlns="" xmlns:a16="http://schemas.microsoft.com/office/drawing/2014/main" id="{74D94585-85FF-458C-A131-FE86044561D8}"/>
              </a:ext>
            </a:extLst>
          </p:cNvPr>
          <p:cNvPicPr>
            <a:picLocks noChangeAspect="1"/>
          </p:cNvPicPr>
          <p:nvPr/>
        </p:nvPicPr>
        <p:blipFill>
          <a:blip r:embed="rId4"/>
          <a:stretch>
            <a:fillRect/>
          </a:stretch>
        </p:blipFill>
        <p:spPr>
          <a:xfrm>
            <a:off x="5436096" y="2737520"/>
            <a:ext cx="2943225" cy="1524000"/>
          </a:xfrm>
          <a:prstGeom prst="rect">
            <a:avLst/>
          </a:prstGeom>
        </p:spPr>
      </p:pic>
      <p:pic>
        <p:nvPicPr>
          <p:cNvPr id="9" name="Рисунок 8">
            <a:extLst>
              <a:ext uri="{FF2B5EF4-FFF2-40B4-BE49-F238E27FC236}">
                <a16:creationId xmlns="" xmlns:a16="http://schemas.microsoft.com/office/drawing/2014/main" id="{AF3FE5F1-5924-486D-B1C5-D10F8EBC7CDD}"/>
              </a:ext>
            </a:extLst>
          </p:cNvPr>
          <p:cNvPicPr>
            <a:picLocks noChangeAspect="1"/>
          </p:cNvPicPr>
          <p:nvPr/>
        </p:nvPicPr>
        <p:blipFill>
          <a:blip r:embed="rId5"/>
          <a:stretch>
            <a:fillRect/>
          </a:stretch>
        </p:blipFill>
        <p:spPr>
          <a:xfrm>
            <a:off x="5461985" y="4248497"/>
            <a:ext cx="2990850" cy="1628775"/>
          </a:xfrm>
          <a:prstGeom prst="rect">
            <a:avLst/>
          </a:prstGeom>
        </p:spPr>
      </p:pic>
    </p:spTree>
    <p:extLst>
      <p:ext uri="{BB962C8B-B14F-4D97-AF65-F5344CB8AC3E}">
        <p14:creationId xmlns:p14="http://schemas.microsoft.com/office/powerpoint/2010/main" val="3009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F637E65D-5E92-421A-89D9-CAA1759AA3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79543"/>
            <a:ext cx="7776863" cy="5184576"/>
          </a:xfrm>
          <a:prstGeom prst="rect">
            <a:avLst/>
          </a:prstGeom>
          <a:noFill/>
          <a:ln>
            <a:noFill/>
          </a:ln>
        </p:spPr>
      </p:pic>
      <p:sp>
        <p:nvSpPr>
          <p:cNvPr id="4" name="Прямоугольник 3">
            <a:extLst>
              <a:ext uri="{FF2B5EF4-FFF2-40B4-BE49-F238E27FC236}">
                <a16:creationId xmlns="" xmlns:a16="http://schemas.microsoft.com/office/drawing/2014/main" id="{019315E9-AE9E-4392-9276-778A64891444}"/>
              </a:ext>
            </a:extLst>
          </p:cNvPr>
          <p:cNvSpPr/>
          <p:nvPr/>
        </p:nvSpPr>
        <p:spPr>
          <a:xfrm>
            <a:off x="0" y="0"/>
            <a:ext cx="9144000" cy="1530868"/>
          </a:xfrm>
          <a:prstGeom prst="rect">
            <a:avLst/>
          </a:prstGeom>
          <a:solidFill>
            <a:schemeClr val="bg1"/>
          </a:solidFill>
        </p:spPr>
        <p:txBody>
          <a:bodyPr wrap="square">
            <a:spAutoFit/>
          </a:bodyPr>
          <a:lstStyle/>
          <a:p>
            <a:pPr algn="ctr">
              <a:lnSpc>
                <a:spcPct val="7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Картины рассеяние света на круглом отверстии при разных соотношениях длины волны и размеров отверстия:</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S</a:t>
            </a:r>
            <a:r>
              <a:rPr lang="ru-RU" dirty="0">
                <a:latin typeface="Times New Roman" panose="02020603050405020304" pitchFamily="18" charset="0"/>
                <a:ea typeface="Calibri" panose="020F0502020204030204" pitchFamily="34" charset="0"/>
                <a:cs typeface="Times New Roman" panose="02020603050405020304" pitchFamily="18" charset="0"/>
              </a:rPr>
              <a:t> — источник излучения; </a:t>
            </a:r>
            <a:r>
              <a:rPr lang="en-US" i="1" dirty="0">
                <a:latin typeface="Times New Roman" panose="02020603050405020304" pitchFamily="18" charset="0"/>
                <a:ea typeface="Calibri" panose="020F0502020204030204" pitchFamily="34" charset="0"/>
                <a:cs typeface="Times New Roman" panose="02020603050405020304" pitchFamily="18" charset="0"/>
              </a:rPr>
              <a:t>A</a:t>
            </a:r>
            <a:r>
              <a:rPr lang="ru-RU" dirty="0">
                <a:latin typeface="Times New Roman" panose="02020603050405020304" pitchFamily="18" charset="0"/>
                <a:ea typeface="Calibri" panose="020F0502020204030204" pitchFamily="34" charset="0"/>
                <a:cs typeface="Times New Roman" panose="02020603050405020304" pitchFamily="18" charset="0"/>
              </a:rPr>
              <a:t> — экран с круглым отверстием диаметром Δ;</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B</a:t>
            </a:r>
            <a:r>
              <a:rPr lang="ru-RU" dirty="0">
                <a:latin typeface="Times New Roman" panose="02020603050405020304" pitchFamily="18" charset="0"/>
                <a:ea typeface="Calibri" panose="020F0502020204030204" pitchFamily="34" charset="0"/>
                <a:cs typeface="Times New Roman" panose="02020603050405020304" pitchFamily="18" charset="0"/>
              </a:rPr>
              <a:t> — детектор, регистрирующий картину рассеяния; </a:t>
            </a:r>
            <a: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dirty="0">
                <a:latin typeface="Times New Roman" panose="02020603050405020304" pitchFamily="18" charset="0"/>
                <a:ea typeface="Calibri" panose="020F0502020204030204" pitchFamily="34" charset="0"/>
                <a:cs typeface="Times New Roman" panose="02020603050405020304" pitchFamily="18" charset="0"/>
              </a:rPr>
              <a:t> — длина волны;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d</a:t>
            </a:r>
            <a:r>
              <a:rPr lang="ru-RU" dirty="0">
                <a:latin typeface="Times New Roman" panose="02020603050405020304" pitchFamily="18" charset="0"/>
                <a:ea typeface="Calibri" panose="020F0502020204030204" pitchFamily="34" charset="0"/>
                <a:cs typeface="Times New Roman" panose="02020603050405020304" pitchFamily="18" charset="0"/>
              </a:rPr>
              <a:t> — расстояние от источника излучения до экрана; </a:t>
            </a:r>
            <a:r>
              <a:rPr lang="en-US" i="1" dirty="0">
                <a:latin typeface="Times New Roman" panose="02020603050405020304" pitchFamily="18" charset="0"/>
                <a:ea typeface="Calibri" panose="020F0502020204030204" pitchFamily="34" charset="0"/>
                <a:cs typeface="Times New Roman" panose="02020603050405020304" pitchFamily="18" charset="0"/>
              </a:rPr>
              <a:t>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 изображения картин рассеяния на круглом отверстии (Фурье-образы) для разных длин волн.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42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 xmlns:a16="http://schemas.microsoft.com/office/drawing/2014/main" id="{75802E99-5C84-49AD-A58D-A21AFEDD9FAE}"/>
              </a:ext>
            </a:extLst>
          </p:cNvPr>
          <p:cNvPicPr>
            <a:picLocks noChangeAspect="1"/>
          </p:cNvPicPr>
          <p:nvPr/>
        </p:nvPicPr>
        <p:blipFill>
          <a:blip r:embed="rId2"/>
          <a:stretch>
            <a:fillRect/>
          </a:stretch>
        </p:blipFill>
        <p:spPr>
          <a:xfrm>
            <a:off x="5292242" y="1705443"/>
            <a:ext cx="3095625" cy="1943100"/>
          </a:xfrm>
          <a:prstGeom prst="rect">
            <a:avLst/>
          </a:prstGeom>
        </p:spPr>
      </p:pic>
      <p:pic>
        <p:nvPicPr>
          <p:cNvPr id="13" name="Рисунок 12">
            <a:extLst>
              <a:ext uri="{FF2B5EF4-FFF2-40B4-BE49-F238E27FC236}">
                <a16:creationId xmlns="" xmlns:a16="http://schemas.microsoft.com/office/drawing/2014/main" id="{6C5CB2BF-4636-4B56-A054-52548A82647E}"/>
              </a:ext>
            </a:extLst>
          </p:cNvPr>
          <p:cNvPicPr>
            <a:picLocks noChangeAspect="1"/>
          </p:cNvPicPr>
          <p:nvPr/>
        </p:nvPicPr>
        <p:blipFill>
          <a:blip r:embed="rId3"/>
          <a:stretch>
            <a:fillRect/>
          </a:stretch>
        </p:blipFill>
        <p:spPr>
          <a:xfrm>
            <a:off x="5296918" y="5120217"/>
            <a:ext cx="3095625" cy="1743075"/>
          </a:xfrm>
          <a:prstGeom prst="rect">
            <a:avLst/>
          </a:prstGeom>
        </p:spPr>
      </p:pic>
      <p:pic>
        <p:nvPicPr>
          <p:cNvPr id="15" name="Рисунок 14">
            <a:extLst>
              <a:ext uri="{FF2B5EF4-FFF2-40B4-BE49-F238E27FC236}">
                <a16:creationId xmlns="" xmlns:a16="http://schemas.microsoft.com/office/drawing/2014/main" id="{94AFB808-6D4A-45ED-87FE-A5DEE983FA49}"/>
              </a:ext>
            </a:extLst>
          </p:cNvPr>
          <p:cNvPicPr>
            <a:picLocks noChangeAspect="1"/>
          </p:cNvPicPr>
          <p:nvPr/>
        </p:nvPicPr>
        <p:blipFill>
          <a:blip r:embed="rId4"/>
          <a:stretch>
            <a:fillRect/>
          </a:stretch>
        </p:blipFill>
        <p:spPr>
          <a:xfrm>
            <a:off x="5287480" y="3603753"/>
            <a:ext cx="3105150" cy="1533525"/>
          </a:xfrm>
          <a:prstGeom prst="rect">
            <a:avLst/>
          </a:prstGeom>
        </p:spPr>
      </p:pic>
      <p:pic>
        <p:nvPicPr>
          <p:cNvPr id="18" name="Рисунок 17">
            <a:extLst>
              <a:ext uri="{FF2B5EF4-FFF2-40B4-BE49-F238E27FC236}">
                <a16:creationId xmlns="" xmlns:a16="http://schemas.microsoft.com/office/drawing/2014/main" id="{0AF0FBB3-F37B-4BA8-A8A9-E5A9682BEF60}"/>
              </a:ext>
            </a:extLst>
          </p:cNvPr>
          <p:cNvPicPr>
            <a:picLocks noChangeAspect="1"/>
          </p:cNvPicPr>
          <p:nvPr/>
        </p:nvPicPr>
        <p:blipFill>
          <a:blip r:embed="rId5"/>
          <a:stretch>
            <a:fillRect/>
          </a:stretch>
        </p:blipFill>
        <p:spPr>
          <a:xfrm>
            <a:off x="683568" y="1705443"/>
            <a:ext cx="4743450" cy="5157849"/>
          </a:xfrm>
          <a:prstGeom prst="rect">
            <a:avLst/>
          </a:prstGeom>
        </p:spPr>
      </p:pic>
      <p:sp>
        <p:nvSpPr>
          <p:cNvPr id="23" name="Прямоугольник 22">
            <a:extLst>
              <a:ext uri="{FF2B5EF4-FFF2-40B4-BE49-F238E27FC236}">
                <a16:creationId xmlns="" xmlns:a16="http://schemas.microsoft.com/office/drawing/2014/main" id="{6D36B16C-BED1-4489-8311-9A9727E2087B}"/>
              </a:ext>
            </a:extLst>
          </p:cNvPr>
          <p:cNvSpPr/>
          <p:nvPr/>
        </p:nvSpPr>
        <p:spPr>
          <a:xfrm>
            <a:off x="0" y="0"/>
            <a:ext cx="9144000" cy="1530868"/>
          </a:xfrm>
          <a:prstGeom prst="rect">
            <a:avLst/>
          </a:prstGeom>
          <a:solidFill>
            <a:schemeClr val="bg1"/>
          </a:solidFill>
        </p:spPr>
        <p:txBody>
          <a:bodyPr wrap="square">
            <a:spAutoFit/>
          </a:bodyPr>
          <a:lstStyle/>
          <a:p>
            <a:pPr algn="ctr">
              <a:lnSpc>
                <a:spcPct val="7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Картины рассеяние света на круглом отверстии при разных соотношениях длины волны и размеров отверстия:</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S</a:t>
            </a:r>
            <a:r>
              <a:rPr lang="ru-RU" dirty="0">
                <a:latin typeface="Times New Roman" panose="02020603050405020304" pitchFamily="18" charset="0"/>
                <a:ea typeface="Calibri" panose="020F0502020204030204" pitchFamily="34" charset="0"/>
                <a:cs typeface="Times New Roman" panose="02020603050405020304" pitchFamily="18" charset="0"/>
              </a:rPr>
              <a:t> — источник излучения; </a:t>
            </a:r>
            <a:r>
              <a:rPr lang="en-US" i="1" dirty="0">
                <a:latin typeface="Times New Roman" panose="02020603050405020304" pitchFamily="18" charset="0"/>
                <a:ea typeface="Calibri" panose="020F0502020204030204" pitchFamily="34" charset="0"/>
                <a:cs typeface="Times New Roman" panose="02020603050405020304" pitchFamily="18" charset="0"/>
              </a:rPr>
              <a:t>A</a:t>
            </a:r>
            <a:r>
              <a:rPr lang="ru-RU" dirty="0">
                <a:latin typeface="Times New Roman" panose="02020603050405020304" pitchFamily="18" charset="0"/>
                <a:ea typeface="Calibri" panose="020F0502020204030204" pitchFamily="34" charset="0"/>
                <a:cs typeface="Times New Roman" panose="02020603050405020304" pitchFamily="18" charset="0"/>
              </a:rPr>
              <a:t> — экран с круглым отверстием диаметром Δ;</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B</a:t>
            </a:r>
            <a:r>
              <a:rPr lang="ru-RU" dirty="0">
                <a:latin typeface="Times New Roman" panose="02020603050405020304" pitchFamily="18" charset="0"/>
                <a:ea typeface="Calibri" panose="020F0502020204030204" pitchFamily="34" charset="0"/>
                <a:cs typeface="Times New Roman" panose="02020603050405020304" pitchFamily="18" charset="0"/>
              </a:rPr>
              <a:t> — детектор, регистрирующий картину рассеяния; </a:t>
            </a:r>
            <a: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dirty="0">
                <a:latin typeface="Times New Roman" panose="02020603050405020304" pitchFamily="18" charset="0"/>
                <a:ea typeface="Calibri" panose="020F0502020204030204" pitchFamily="34" charset="0"/>
                <a:cs typeface="Times New Roman" panose="02020603050405020304" pitchFamily="18" charset="0"/>
              </a:rPr>
              <a:t> — длина волны;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d</a:t>
            </a:r>
            <a:r>
              <a:rPr lang="ru-RU" dirty="0">
                <a:latin typeface="Times New Roman" panose="02020603050405020304" pitchFamily="18" charset="0"/>
                <a:ea typeface="Calibri" panose="020F0502020204030204" pitchFamily="34" charset="0"/>
                <a:cs typeface="Times New Roman" panose="02020603050405020304" pitchFamily="18" charset="0"/>
              </a:rPr>
              <a:t> — расстояние от источника излучения до экрана; </a:t>
            </a:r>
            <a:r>
              <a:rPr lang="en-US" i="1" dirty="0">
                <a:latin typeface="Times New Roman" panose="02020603050405020304" pitchFamily="18" charset="0"/>
                <a:ea typeface="Calibri" panose="020F0502020204030204" pitchFamily="34" charset="0"/>
                <a:cs typeface="Times New Roman" panose="02020603050405020304" pitchFamily="18" charset="0"/>
              </a:rPr>
              <a:t>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 изображения картин рассеяния на круглом отверстии (Фурье-образы) для разных длин волн.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667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 xmlns:a16="http://schemas.microsoft.com/office/drawing/2014/main" id="{DF2DE0A4-2BFD-486C-A748-BAEC88768F95}"/>
              </a:ext>
            </a:extLst>
          </p:cNvPr>
          <p:cNvPicPr>
            <a:picLocks noChangeAspect="1"/>
          </p:cNvPicPr>
          <p:nvPr/>
        </p:nvPicPr>
        <p:blipFill>
          <a:blip r:embed="rId2"/>
          <a:stretch>
            <a:fillRect/>
          </a:stretch>
        </p:blipFill>
        <p:spPr>
          <a:xfrm>
            <a:off x="952500" y="895350"/>
            <a:ext cx="7239000" cy="5962650"/>
          </a:xfrm>
          <a:prstGeom prst="rect">
            <a:avLst/>
          </a:prstGeom>
        </p:spPr>
      </p:pic>
      <p:sp>
        <p:nvSpPr>
          <p:cNvPr id="12" name="Прямоугольник 11">
            <a:extLst>
              <a:ext uri="{FF2B5EF4-FFF2-40B4-BE49-F238E27FC236}">
                <a16:creationId xmlns="" xmlns:a16="http://schemas.microsoft.com/office/drawing/2014/main" id="{7809C842-8284-4B23-A7C6-5C3E9A27F8C5}"/>
              </a:ext>
            </a:extLst>
          </p:cNvPr>
          <p:cNvSpPr/>
          <p:nvPr/>
        </p:nvSpPr>
        <p:spPr>
          <a:xfrm>
            <a:off x="-636" y="0"/>
            <a:ext cx="9137817" cy="875304"/>
          </a:xfrm>
          <a:prstGeom prst="rect">
            <a:avLst/>
          </a:prstGeom>
          <a:solidFill>
            <a:schemeClr val="bg1"/>
          </a:solidFill>
        </p:spPr>
        <p:txBody>
          <a:bodyPr wrap="square">
            <a:spAutoFit/>
          </a:bodyPr>
          <a:lstStyle/>
          <a:p>
            <a:pPr algn="ctr">
              <a:lnSpc>
                <a:spcPct val="106000"/>
              </a:lnSpc>
              <a:spcAft>
                <a:spcPts val="0"/>
              </a:spcAft>
            </a:pPr>
            <a:r>
              <a:rPr lang="ru-RU" sz="2800" b="1" dirty="0">
                <a:ea typeface="Calibri" panose="020F0502020204030204" pitchFamily="34" charset="0"/>
                <a:cs typeface="Arial" panose="020B0604020202020204" pitchFamily="34" charset="0"/>
              </a:rPr>
              <a:t>Примеры дифракции на различных препятствиях </a:t>
            </a:r>
            <a:endParaRPr lang="ru-RU" sz="2800" dirty="0">
              <a:ea typeface="Calibri" panose="020F0502020204030204" pitchFamily="34" charset="0"/>
              <a:cs typeface="Arial" panose="020B0604020202020204" pitchFamily="34" charset="0"/>
            </a:endParaRPr>
          </a:p>
          <a:p>
            <a:pPr algn="ctr">
              <a:lnSpc>
                <a:spcPct val="106000"/>
              </a:lnSpc>
              <a:spcAft>
                <a:spcPts val="800"/>
              </a:spcAft>
            </a:pPr>
            <a:r>
              <a:rPr lang="en-US" sz="2000" b="1" dirty="0">
                <a:ea typeface="Calibri" panose="020F0502020204030204" pitchFamily="34" charset="0"/>
                <a:cs typeface="Arial" panose="020B0604020202020204" pitchFamily="34" charset="0"/>
              </a:rPr>
              <a:t>r</a:t>
            </a:r>
            <a:r>
              <a:rPr lang="ru-RU" sz="2000" dirty="0">
                <a:ea typeface="Calibri" panose="020F0502020204030204" pitchFamily="34" charset="0"/>
                <a:cs typeface="Arial" panose="020B0604020202020204" pitchFamily="34" charset="0"/>
              </a:rPr>
              <a:t> и </a:t>
            </a:r>
            <a:r>
              <a:rPr lang="en-US" sz="2000" b="1" dirty="0">
                <a:ea typeface="Calibri" panose="020F0502020204030204" pitchFamily="34" charset="0"/>
                <a:cs typeface="Arial" panose="020B0604020202020204" pitchFamily="34" charset="0"/>
              </a:rPr>
              <a:t>r</a:t>
            </a:r>
            <a:r>
              <a:rPr lang="ru-RU" sz="2000" b="1" dirty="0">
                <a:ea typeface="Calibri" panose="020F0502020204030204" pitchFamily="34" charset="0"/>
                <a:cs typeface="Arial" panose="020B0604020202020204" pitchFamily="34" charset="0"/>
              </a:rPr>
              <a:t>*</a:t>
            </a:r>
            <a:r>
              <a:rPr lang="ru-RU" sz="2000" dirty="0">
                <a:ea typeface="Calibri" panose="020F0502020204030204" pitchFamily="34" charset="0"/>
                <a:cs typeface="Arial" panose="020B0604020202020204" pitchFamily="34" charset="0"/>
              </a:rPr>
              <a:t> координаты точек в прямом (</a:t>
            </a:r>
            <a:r>
              <a:rPr lang="en-US" sz="2000" dirty="0">
                <a:ea typeface="Calibri" panose="020F0502020204030204" pitchFamily="34" charset="0"/>
                <a:cs typeface="Arial" panose="020B0604020202020204" pitchFamily="34" charset="0"/>
              </a:rPr>
              <a:t>x</a:t>
            </a:r>
            <a:r>
              <a:rPr lang="ru-RU" sz="2000" dirty="0">
                <a:ea typeface="Calibri" panose="020F0502020204030204" pitchFamily="34" charset="0"/>
                <a:cs typeface="Arial" panose="020B0604020202020204" pitchFamily="34" charset="0"/>
              </a:rPr>
              <a:t>,</a:t>
            </a:r>
            <a:r>
              <a:rPr lang="en-US" sz="2000" dirty="0">
                <a:ea typeface="Calibri" panose="020F0502020204030204" pitchFamily="34" charset="0"/>
                <a:cs typeface="Arial" panose="020B0604020202020204" pitchFamily="34" charset="0"/>
              </a:rPr>
              <a:t>y</a:t>
            </a:r>
            <a:r>
              <a:rPr lang="ru-RU" sz="2000" dirty="0">
                <a:ea typeface="Calibri" panose="020F0502020204030204" pitchFamily="34" charset="0"/>
                <a:cs typeface="Arial" panose="020B0604020202020204" pitchFamily="34" charset="0"/>
              </a:rPr>
              <a:t>) и обратном (</a:t>
            </a:r>
            <a:r>
              <a:rPr lang="en-US" sz="2000" dirty="0">
                <a:ea typeface="Calibri" panose="020F0502020204030204" pitchFamily="34" charset="0"/>
                <a:cs typeface="Arial" panose="020B0604020202020204" pitchFamily="34" charset="0"/>
              </a:rPr>
              <a:t>u</a:t>
            </a:r>
            <a:r>
              <a:rPr lang="ru-RU" sz="2000" dirty="0">
                <a:ea typeface="Calibri" panose="020F0502020204030204" pitchFamily="34" charset="0"/>
                <a:cs typeface="Arial" panose="020B0604020202020204" pitchFamily="34" charset="0"/>
              </a:rPr>
              <a:t>,</a:t>
            </a:r>
            <a:r>
              <a:rPr lang="en-US" sz="2000" dirty="0">
                <a:ea typeface="Calibri" panose="020F0502020204030204" pitchFamily="34" charset="0"/>
                <a:cs typeface="Arial" panose="020B0604020202020204" pitchFamily="34" charset="0"/>
              </a:rPr>
              <a:t>v</a:t>
            </a:r>
            <a:r>
              <a:rPr lang="ru-RU" sz="2000" dirty="0">
                <a:ea typeface="Calibri" panose="020F0502020204030204" pitchFamily="34" charset="0"/>
                <a:cs typeface="Arial" panose="020B0604020202020204" pitchFamily="34" charset="0"/>
              </a:rPr>
              <a:t>) пространстве. </a:t>
            </a:r>
            <a:endParaRPr lang="ru-RU" sz="20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8623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a:extLst>
              <a:ext uri="{FF2B5EF4-FFF2-40B4-BE49-F238E27FC236}">
                <a16:creationId xmlns="" xmlns:a16="http://schemas.microsoft.com/office/drawing/2014/main" id="{1FFED517-88C1-4C0A-BF39-FC4870884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797050"/>
            <a:ext cx="431800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3" name="Picture 3">
            <a:extLst>
              <a:ext uri="{FF2B5EF4-FFF2-40B4-BE49-F238E27FC236}">
                <a16:creationId xmlns="" xmlns:a16="http://schemas.microsoft.com/office/drawing/2014/main" id="{76729D3F-1CB4-402B-99D4-D0B7F5317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388" y="1797050"/>
            <a:ext cx="4600575"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a:extLst>
              <a:ext uri="{FF2B5EF4-FFF2-40B4-BE49-F238E27FC236}">
                <a16:creationId xmlns="" xmlns:a16="http://schemas.microsoft.com/office/drawing/2014/main" id="{9C414BDF-A1AC-4A4A-8C49-C13D783D8570}"/>
              </a:ext>
            </a:extLst>
          </p:cNvPr>
          <p:cNvSpPr txBox="1">
            <a:spLocks noChangeArrowheads="1"/>
          </p:cNvSpPr>
          <p:nvPr/>
        </p:nvSpPr>
        <p:spPr bwMode="auto">
          <a:xfrm>
            <a:off x="0" y="14288"/>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solidFill>
                  <a:srgbClr val="3333FF"/>
                </a:solidFill>
              </a:rPr>
              <a:t>Кристаллы  льда -  снежинки </a:t>
            </a:r>
          </a:p>
          <a:p>
            <a:pPr algn="ctr" eaLnBrk="1" hangingPunct="1">
              <a:spcBef>
                <a:spcPct val="0"/>
              </a:spcBef>
              <a:buFontTx/>
              <a:buNone/>
            </a:pPr>
            <a:r>
              <a:rPr lang="ru-RU" altLang="ru-RU" sz="4000" b="1">
                <a:solidFill>
                  <a:srgbClr val="3333FF"/>
                </a:solidFill>
              </a:rPr>
              <a:t>(замороженная вода - </a:t>
            </a:r>
            <a:r>
              <a:rPr lang="en-US" altLang="ru-RU" sz="4000" b="1">
                <a:solidFill>
                  <a:srgbClr val="3333FF"/>
                </a:solidFill>
              </a:rPr>
              <a:t>H</a:t>
            </a:r>
            <a:r>
              <a:rPr lang="en-US" altLang="ru-RU" sz="4000" b="1" baseline="-25000">
                <a:solidFill>
                  <a:srgbClr val="3333FF"/>
                </a:solidFill>
              </a:rPr>
              <a:t>2</a:t>
            </a:r>
            <a:r>
              <a:rPr lang="en-US" altLang="ru-RU" sz="4000" b="1">
                <a:solidFill>
                  <a:srgbClr val="3333FF"/>
                </a:solidFill>
              </a:rPr>
              <a:t>O)</a:t>
            </a:r>
            <a:endParaRPr lang="ru-RU" altLang="ru-RU" sz="4000" b="1">
              <a:solidFill>
                <a:srgbClr val="3333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8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8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B533EA7-FFB3-4C49-93FB-07E7644E2BA1}"/>
              </a:ext>
            </a:extLst>
          </p:cNvPr>
          <p:cNvSpPr txBox="1"/>
          <p:nvPr/>
        </p:nvSpPr>
        <p:spPr>
          <a:xfrm>
            <a:off x="0" y="764704"/>
            <a:ext cx="9144000" cy="461665"/>
          </a:xfrm>
          <a:prstGeom prst="rect">
            <a:avLst/>
          </a:prstGeom>
          <a:solidFill>
            <a:schemeClr val="bg1"/>
          </a:solidFill>
        </p:spPr>
        <p:txBody>
          <a:bodyPr wrap="square" rtlCol="0">
            <a:spAutoFit/>
          </a:bodyPr>
          <a:lstStyle/>
          <a:p>
            <a:pPr algn="ctr"/>
            <a:r>
              <a:rPr lang="en-US" sz="2400" i="1" dirty="0"/>
              <a:t>f</a:t>
            </a:r>
            <a:r>
              <a:rPr lang="en-US" sz="2400" dirty="0"/>
              <a:t>(</a:t>
            </a:r>
            <a:r>
              <a:rPr lang="en-US" sz="2400" i="1" dirty="0" err="1"/>
              <a:t>x,y</a:t>
            </a:r>
            <a:r>
              <a:rPr lang="en-US" sz="2400" dirty="0"/>
              <a:t>)</a:t>
            </a:r>
            <a:r>
              <a:rPr lang="ru-RU" sz="2400" dirty="0"/>
              <a:t>=</a:t>
            </a:r>
            <a:r>
              <a:rPr lang="en-US" sz="2400" i="1" dirty="0"/>
              <a:t>f</a:t>
            </a:r>
            <a:r>
              <a:rPr lang="en-US" sz="2400" dirty="0"/>
              <a:t>(</a:t>
            </a:r>
            <a:r>
              <a:rPr lang="en-US" sz="2400" b="1" dirty="0"/>
              <a:t>r</a:t>
            </a:r>
            <a:r>
              <a:rPr lang="en-US" sz="2400" dirty="0"/>
              <a:t>) – </a:t>
            </a:r>
            <a:r>
              <a:rPr lang="ru-RU" sz="2400" dirty="0"/>
              <a:t>объект в прямом пространстве</a:t>
            </a:r>
          </a:p>
        </p:txBody>
      </p:sp>
      <p:sp>
        <p:nvSpPr>
          <p:cNvPr id="4" name="TextBox 3">
            <a:extLst>
              <a:ext uri="{FF2B5EF4-FFF2-40B4-BE49-F238E27FC236}">
                <a16:creationId xmlns="" xmlns:a16="http://schemas.microsoft.com/office/drawing/2014/main" id="{B5349918-D32F-4B2A-A443-C8066995EE9C}"/>
              </a:ext>
            </a:extLst>
          </p:cNvPr>
          <p:cNvSpPr txBox="1"/>
          <p:nvPr/>
        </p:nvSpPr>
        <p:spPr>
          <a:xfrm>
            <a:off x="0" y="1484784"/>
            <a:ext cx="9144000" cy="461665"/>
          </a:xfrm>
          <a:prstGeom prst="rect">
            <a:avLst/>
          </a:prstGeom>
          <a:solidFill>
            <a:schemeClr val="bg1"/>
          </a:solidFill>
        </p:spPr>
        <p:txBody>
          <a:bodyPr wrap="square" rtlCol="0">
            <a:spAutoFit/>
          </a:bodyPr>
          <a:lstStyle/>
          <a:p>
            <a:pPr algn="ctr"/>
            <a:r>
              <a:rPr lang="en-US" sz="2400" i="1" dirty="0"/>
              <a:t>F</a:t>
            </a:r>
            <a:r>
              <a:rPr lang="en-US" sz="2400" dirty="0"/>
              <a:t>(</a:t>
            </a:r>
            <a:r>
              <a:rPr lang="en-US" sz="2400" i="1" dirty="0" err="1"/>
              <a:t>u,v</a:t>
            </a:r>
            <a:r>
              <a:rPr lang="en-US" sz="2400" dirty="0"/>
              <a:t>)=F(</a:t>
            </a:r>
            <a:r>
              <a:rPr lang="en-US" sz="2400" b="1" dirty="0"/>
              <a:t>r*</a:t>
            </a:r>
            <a:r>
              <a:rPr lang="en-US" sz="2400" dirty="0"/>
              <a:t>)  – </a:t>
            </a:r>
            <a:r>
              <a:rPr lang="ru-RU" sz="2400" dirty="0"/>
              <a:t>Фурье-образ объекта (обратное пространство)</a:t>
            </a:r>
          </a:p>
        </p:txBody>
      </p:sp>
      <p:graphicFrame>
        <p:nvGraphicFramePr>
          <p:cNvPr id="5" name="Объект 4">
            <a:extLst>
              <a:ext uri="{FF2B5EF4-FFF2-40B4-BE49-F238E27FC236}">
                <a16:creationId xmlns="" xmlns:a16="http://schemas.microsoft.com/office/drawing/2014/main" id="{2A766212-C54E-4BE8-9CAA-9C64905DBCAC}"/>
              </a:ext>
            </a:extLst>
          </p:cNvPr>
          <p:cNvGraphicFramePr>
            <a:graphicFrameLocks noChangeAspect="1"/>
          </p:cNvGraphicFramePr>
          <p:nvPr/>
        </p:nvGraphicFramePr>
        <p:xfrm>
          <a:off x="0" y="2924944"/>
          <a:ext cx="9144000" cy="1512168"/>
        </p:xfrm>
        <a:graphic>
          <a:graphicData uri="http://schemas.openxmlformats.org/presentationml/2006/ole">
            <mc:AlternateContent xmlns:mc="http://schemas.openxmlformats.org/markup-compatibility/2006">
              <mc:Choice xmlns:v="urn:schemas-microsoft-com:vml" Requires="v">
                <p:oleObj spid="_x0000_s100406" name="Equation" r:id="rId3" imgW="2819160" imgH="457200" progId="Equation.DSMT4">
                  <p:embed/>
                </p:oleObj>
              </mc:Choice>
              <mc:Fallback>
                <p:oleObj name="Equation" r:id="rId3" imgW="2819160" imgH="457200" progId="Equation.DSMT4">
                  <p:embed/>
                  <p:pic>
                    <p:nvPicPr>
                      <p:cNvPr id="5" name="Объект 4">
                        <a:extLst>
                          <a:ext uri="{FF2B5EF4-FFF2-40B4-BE49-F238E27FC236}">
                            <a16:creationId xmlns="" xmlns:a16="http://schemas.microsoft.com/office/drawing/2014/main" id="{2A766212-C54E-4BE8-9CAA-9C64905DBCAC}"/>
                          </a:ext>
                        </a:extLst>
                      </p:cNvPr>
                      <p:cNvPicPr/>
                      <p:nvPr/>
                    </p:nvPicPr>
                    <p:blipFill>
                      <a:blip r:embed="rId4"/>
                      <a:stretch>
                        <a:fillRect/>
                      </a:stretch>
                    </p:blipFill>
                    <p:spPr>
                      <a:xfrm>
                        <a:off x="0" y="2924944"/>
                        <a:ext cx="9144000" cy="1512168"/>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3786068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62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4">
            <a:extLst>
              <a:ext uri="{FF2B5EF4-FFF2-40B4-BE49-F238E27FC236}">
                <a16:creationId xmlns="" xmlns:a16="http://schemas.microsoft.com/office/drawing/2014/main" id="{53E16746-25AC-4E59-8E17-2A460B88905D}"/>
              </a:ext>
            </a:extLst>
          </p:cNvPr>
          <p:cNvSpPr txBox="1">
            <a:spLocks noChangeArrowheads="1"/>
          </p:cNvSpPr>
          <p:nvPr/>
        </p:nvSpPr>
        <p:spPr bwMode="auto">
          <a:xfrm>
            <a:off x="0" y="211138"/>
            <a:ext cx="48228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solidFill>
                  <a:srgbClr val="3333FF"/>
                </a:solidFill>
              </a:rPr>
              <a:t>Кристаллы кварца</a:t>
            </a:r>
          </a:p>
        </p:txBody>
      </p:sp>
      <p:pic>
        <p:nvPicPr>
          <p:cNvPr id="74757" name="Picture 5" descr="Кварц">
            <a:extLst>
              <a:ext uri="{FF2B5EF4-FFF2-40B4-BE49-F238E27FC236}">
                <a16:creationId xmlns="" xmlns:a16="http://schemas.microsoft.com/office/drawing/2014/main" id="{89EA1499-819A-4032-8B7F-DCC475B2B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6313"/>
            <a:ext cx="483235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 Box 8">
            <a:extLst>
              <a:ext uri="{FF2B5EF4-FFF2-40B4-BE49-F238E27FC236}">
                <a16:creationId xmlns="" xmlns:a16="http://schemas.microsoft.com/office/drawing/2014/main" id="{8A6985D7-DF12-4841-B7E7-F4FDEEA6A630}"/>
              </a:ext>
            </a:extLst>
          </p:cNvPr>
          <p:cNvSpPr txBox="1">
            <a:spLocks noChangeArrowheads="1"/>
          </p:cNvSpPr>
          <p:nvPr/>
        </p:nvSpPr>
        <p:spPr bwMode="auto">
          <a:xfrm>
            <a:off x="5024438" y="-3175"/>
            <a:ext cx="411956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solidFill>
                  <a:srgbClr val="3333FF"/>
                </a:solidFill>
              </a:rPr>
              <a:t>Кристаллы кварца </a:t>
            </a:r>
          </a:p>
          <a:p>
            <a:pPr algn="ctr" eaLnBrk="1" hangingPunct="1">
              <a:spcBef>
                <a:spcPct val="0"/>
              </a:spcBef>
              <a:buFontTx/>
              <a:buNone/>
            </a:pPr>
            <a:r>
              <a:rPr lang="ru-RU" altLang="ru-RU" sz="2800" b="1">
                <a:solidFill>
                  <a:srgbClr val="3333FF"/>
                </a:solidFill>
              </a:rPr>
              <a:t>с примесью гематита</a:t>
            </a:r>
          </a:p>
        </p:txBody>
      </p:sp>
      <p:pic>
        <p:nvPicPr>
          <p:cNvPr id="74761" name="Picture 9" descr="Гематит+кварц 2">
            <a:extLst>
              <a:ext uri="{FF2B5EF4-FFF2-40B4-BE49-F238E27FC236}">
                <a16:creationId xmlns="" xmlns:a16="http://schemas.microsoft.com/office/drawing/2014/main" id="{81593D11-C019-4A3B-AA9A-FA8ED593D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976313"/>
            <a:ext cx="4125912"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Прямоугольник 3">
            <a:extLst>
              <a:ext uri="{FF2B5EF4-FFF2-40B4-BE49-F238E27FC236}">
                <a16:creationId xmlns="" xmlns:a16="http://schemas.microsoft.com/office/drawing/2014/main" id="{CD6E0748-CB4A-4972-8791-9E71C183D727}"/>
              </a:ext>
            </a:extLst>
          </p:cNvPr>
          <p:cNvSpPr>
            <a:spLocks noChangeArrowheads="1"/>
          </p:cNvSpPr>
          <p:nvPr/>
        </p:nvSpPr>
        <p:spPr bwMode="auto">
          <a:xfrm>
            <a:off x="-6350" y="5157788"/>
            <a:ext cx="9156700" cy="1692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sz="2000" b="1" dirty="0">
                <a:solidFill>
                  <a:srgbClr val="3333FF"/>
                </a:solidFill>
                <a:cs typeface="Times New Roman" panose="02020603050405020304" pitchFamily="18" charset="0"/>
              </a:rPr>
              <a:t>Кварц — один из самых распространённых </a:t>
            </a:r>
            <a:r>
              <a:rPr lang="ru-RU" altLang="ru-RU" sz="2000" b="1" u="sng" dirty="0">
                <a:solidFill>
                  <a:srgbClr val="3333FF"/>
                </a:solidFill>
                <a:cs typeface="Times New Roman" panose="02020603050405020304" pitchFamily="18" charset="0"/>
                <a:hlinkClick r:id="rId4" tooltip="Минерал"/>
              </a:rPr>
              <a:t>минералов</a:t>
            </a:r>
            <a:r>
              <a:rPr lang="ru-RU" altLang="ru-RU" sz="2000" b="1" dirty="0">
                <a:solidFill>
                  <a:srgbClr val="3333FF"/>
                </a:solidFill>
                <a:cs typeface="Times New Roman" panose="02020603050405020304" pitchFamily="18" charset="0"/>
              </a:rPr>
              <a:t> в </a:t>
            </a:r>
            <a:r>
              <a:rPr lang="ru-RU" altLang="ru-RU" sz="2000" b="1" u="sng" dirty="0">
                <a:solidFill>
                  <a:srgbClr val="3333FF"/>
                </a:solidFill>
                <a:cs typeface="Times New Roman" panose="02020603050405020304" pitchFamily="18" charset="0"/>
                <a:hlinkClick r:id="rId5" tooltip="Земная кора"/>
              </a:rPr>
              <a:t>земной </a:t>
            </a:r>
            <a:r>
              <a:rPr lang="ru-RU" altLang="ru-RU" sz="2000" b="1" u="sng" dirty="0" err="1">
                <a:solidFill>
                  <a:srgbClr val="3333FF"/>
                </a:solidFill>
                <a:cs typeface="Times New Roman" panose="02020603050405020304" pitchFamily="18" charset="0"/>
                <a:hlinkClick r:id="rId5" tooltip="Земная кора"/>
              </a:rPr>
              <a:t>коре</a:t>
            </a:r>
            <a:r>
              <a:rPr lang="ru-RU" altLang="ru-RU" sz="2000" b="1" dirty="0">
                <a:solidFill>
                  <a:srgbClr val="3333FF"/>
                </a:solidFill>
                <a:cs typeface="Times New Roman" panose="02020603050405020304" pitchFamily="18" charset="0"/>
              </a:rPr>
              <a:t>; </a:t>
            </a:r>
            <a:r>
              <a:rPr lang="ru-RU" altLang="ru-RU" sz="2000" b="1" u="sng" dirty="0">
                <a:solidFill>
                  <a:srgbClr val="3333FF"/>
                </a:solidFill>
                <a:cs typeface="Times New Roman" panose="02020603050405020304" pitchFamily="18" charset="0"/>
                <a:hlinkClick r:id="rId6" tooltip="Химическая формула"/>
              </a:rPr>
              <a:t>Химическая формула</a:t>
            </a:r>
            <a:r>
              <a:rPr lang="ru-RU" altLang="ru-RU" sz="2000" b="1" dirty="0">
                <a:solidFill>
                  <a:srgbClr val="3333FF"/>
                </a:solidFill>
                <a:cs typeface="Times New Roman" panose="02020603050405020304" pitchFamily="18" charset="0"/>
              </a:rPr>
              <a:t>: SiO</a:t>
            </a:r>
            <a:r>
              <a:rPr lang="ru-RU" altLang="ru-RU" sz="2000" b="1" baseline="-25000" dirty="0">
                <a:solidFill>
                  <a:srgbClr val="3333FF"/>
                </a:solidFill>
                <a:cs typeface="Times New Roman" panose="02020603050405020304" pitchFamily="18" charset="0"/>
              </a:rPr>
              <a:t>2</a:t>
            </a:r>
            <a:r>
              <a:rPr lang="ru-RU" altLang="ru-RU" sz="2000" b="1" dirty="0">
                <a:solidFill>
                  <a:srgbClr val="3333FF"/>
                </a:solidFill>
                <a:cs typeface="Times New Roman" panose="02020603050405020304" pitchFamily="18" charset="0"/>
              </a:rPr>
              <a:t> </a:t>
            </a:r>
            <a:r>
              <a:rPr lang="ru-RU" altLang="ru-RU" sz="2000" b="1" dirty="0"/>
              <a:t>Оксиды</a:t>
            </a:r>
            <a:endParaRPr lang="ru-RU" altLang="ru-RU" sz="2000" b="1" dirty="0">
              <a:solidFill>
                <a:srgbClr val="3333FF"/>
              </a:solidFill>
              <a:cs typeface="Times New Roman" panose="02020603050405020304" pitchFamily="18" charset="0"/>
            </a:endParaRPr>
          </a:p>
          <a:p>
            <a:pPr algn="ctr">
              <a:spcBef>
                <a:spcPct val="0"/>
              </a:spcBef>
              <a:buFontTx/>
              <a:buNone/>
            </a:pPr>
            <a:r>
              <a:rPr lang="ru-RU" altLang="ru-RU" sz="2000" b="1" dirty="0">
                <a:solidFill>
                  <a:srgbClr val="3333FF"/>
                </a:solidFill>
                <a:cs typeface="Times New Roman" panose="02020603050405020304" pitchFamily="18" charset="0"/>
              </a:rPr>
              <a:t>(является </a:t>
            </a:r>
            <a:r>
              <a:rPr lang="ru-RU" altLang="ru-RU" sz="2000" b="1" u="sng" dirty="0">
                <a:solidFill>
                  <a:srgbClr val="3333FF"/>
                </a:solidFill>
                <a:cs typeface="Times New Roman" panose="02020603050405020304" pitchFamily="18" charset="0"/>
                <a:hlinkClick r:id="rId7" tooltip="Полиморфизм кристаллов"/>
              </a:rPr>
              <a:t>полиморфной модификацией</a:t>
            </a:r>
            <a:r>
              <a:rPr lang="ru-RU" altLang="ru-RU" sz="2000" b="1" dirty="0">
                <a:solidFill>
                  <a:srgbClr val="3333FF"/>
                </a:solidFill>
                <a:cs typeface="Times New Roman" panose="02020603050405020304" pitchFamily="18" charset="0"/>
              </a:rPr>
              <a:t> </a:t>
            </a:r>
            <a:r>
              <a:rPr lang="ru-RU" altLang="ru-RU" sz="2000" b="1" u="sng" dirty="0">
                <a:solidFill>
                  <a:srgbClr val="3333FF"/>
                </a:solidFill>
                <a:cs typeface="Times New Roman" panose="02020603050405020304" pitchFamily="18" charset="0"/>
                <a:hlinkClick r:id="rId8" tooltip="Диоксид кремния"/>
              </a:rPr>
              <a:t>диоксида кремния</a:t>
            </a:r>
            <a:r>
              <a:rPr lang="ru-RU" altLang="ru-RU" sz="2000" b="1" dirty="0">
                <a:solidFill>
                  <a:srgbClr val="3333FF"/>
                </a:solidFill>
                <a:cs typeface="Times New Roman" panose="02020603050405020304" pitchFamily="18" charset="0"/>
              </a:rPr>
              <a:t>). </a:t>
            </a:r>
          </a:p>
          <a:p>
            <a:pPr algn="ctr">
              <a:spcBef>
                <a:spcPct val="0"/>
              </a:spcBef>
              <a:buFontTx/>
              <a:buNone/>
            </a:pPr>
            <a:r>
              <a:rPr lang="ru-RU" altLang="ru-RU" sz="2000" b="1" dirty="0">
                <a:solidFill>
                  <a:srgbClr val="3333FF"/>
                </a:solidFill>
                <a:cs typeface="Times New Roman" panose="02020603050405020304" pitchFamily="18" charset="0"/>
              </a:rPr>
              <a:t>Слово «кварц» произошло от немецкого слова </a:t>
            </a:r>
            <a:r>
              <a:rPr lang="ru-RU" altLang="ru-RU" sz="2000" b="1" i="1" dirty="0" err="1">
                <a:solidFill>
                  <a:srgbClr val="3333FF"/>
                </a:solidFill>
                <a:cs typeface="Times New Roman" panose="02020603050405020304" pitchFamily="18" charset="0"/>
              </a:rPr>
              <a:t>Quarz</a:t>
            </a:r>
            <a:r>
              <a:rPr lang="ru-RU" altLang="ru-RU" sz="2000" b="1" dirty="0">
                <a:solidFill>
                  <a:srgbClr val="3333FF"/>
                </a:solidFill>
                <a:cs typeface="Times New Roman" panose="02020603050405020304" pitchFamily="18" charset="0"/>
              </a:rPr>
              <a:t>, </a:t>
            </a:r>
            <a:endParaRPr lang="en-US" altLang="ru-RU" sz="2000" b="1" dirty="0">
              <a:solidFill>
                <a:srgbClr val="3333FF"/>
              </a:solidFill>
              <a:cs typeface="Times New Roman" panose="02020603050405020304" pitchFamily="18" charset="0"/>
            </a:endParaRPr>
          </a:p>
          <a:p>
            <a:pPr algn="ctr">
              <a:spcBef>
                <a:spcPct val="0"/>
              </a:spcBef>
              <a:buFontTx/>
              <a:buNone/>
            </a:pPr>
            <a:r>
              <a:rPr lang="en-US" altLang="ru-RU" sz="2000" b="1" dirty="0">
                <a:cs typeface="Times New Roman" panose="02020603050405020304" pitchFamily="18" charset="0"/>
              </a:rPr>
              <a:t>(</a:t>
            </a:r>
            <a:r>
              <a:rPr lang="ru-RU" altLang="ru-RU" sz="2000" b="1" dirty="0">
                <a:cs typeface="Times New Roman" panose="02020603050405020304" pitchFamily="18" charset="0"/>
              </a:rPr>
              <a:t>от средневерхненемецкого </a:t>
            </a:r>
            <a:r>
              <a:rPr lang="ru-RU" altLang="ru-RU" sz="2000" b="1" i="1" dirty="0" err="1">
                <a:cs typeface="Times New Roman" panose="02020603050405020304" pitchFamily="18" charset="0"/>
              </a:rPr>
              <a:t>twarc</a:t>
            </a:r>
            <a:r>
              <a:rPr lang="ru-RU" altLang="ru-RU" sz="2000" b="1" dirty="0">
                <a:cs typeface="Times New Roman" panose="02020603050405020304" pitchFamily="18" charset="0"/>
              </a:rPr>
              <a:t>, что значит «твёрдый»</a:t>
            </a:r>
            <a:r>
              <a:rPr lang="en-US" altLang="ru-RU" sz="2000" b="1" dirty="0">
                <a:cs typeface="Times New Roman" panose="02020603050405020304" pitchFamily="18" charset="0"/>
              </a:rPr>
              <a:t>)</a:t>
            </a:r>
            <a:r>
              <a:rPr lang="ru-RU" altLang="ru-RU" sz="2000" b="1" dirty="0">
                <a:cs typeface="Times New Roman" panose="02020603050405020304" pitchFamily="18" charset="0"/>
              </a:rPr>
              <a:t>.</a:t>
            </a:r>
            <a:r>
              <a:rPr lang="ru-RU" altLang="ru-RU" sz="2000" b="1" dirty="0">
                <a:solidFill>
                  <a:srgbClr val="3333FF"/>
                </a:solidFill>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7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P spid="74760" grpId="0" animBg="1"/>
      <p:bldP spid="92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Безымянный 3a.tif">
            <a:extLst>
              <a:ext uri="{FF2B5EF4-FFF2-40B4-BE49-F238E27FC236}">
                <a16:creationId xmlns="" xmlns:a16="http://schemas.microsoft.com/office/drawing/2014/main" id="{143A9F06-9709-4CCC-A121-783FA6196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163" y="1628775"/>
            <a:ext cx="2870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E:\Безымянный 4a.tif">
            <a:extLst>
              <a:ext uri="{FF2B5EF4-FFF2-40B4-BE49-F238E27FC236}">
                <a16:creationId xmlns="" xmlns:a16="http://schemas.microsoft.com/office/drawing/2014/main" id="{A0F2C6BF-F7E8-4B0C-A8E7-998DCAB3C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1628775"/>
            <a:ext cx="294005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E:\Безымянный 5a.tif">
            <a:extLst>
              <a:ext uri="{FF2B5EF4-FFF2-40B4-BE49-F238E27FC236}">
                <a16:creationId xmlns="" xmlns:a16="http://schemas.microsoft.com/office/drawing/2014/main" id="{F345FADC-A095-42F6-A092-5E620674C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28775"/>
            <a:ext cx="3057525"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1">
            <a:extLst>
              <a:ext uri="{FF2B5EF4-FFF2-40B4-BE49-F238E27FC236}">
                <a16:creationId xmlns="" xmlns:a16="http://schemas.microsoft.com/office/drawing/2014/main" id="{ED435192-A417-4905-B233-BCF659A26FBA}"/>
              </a:ext>
            </a:extLst>
          </p:cNvPr>
          <p:cNvSpPr txBox="1">
            <a:spLocks noChangeArrowheads="1"/>
          </p:cNvSpPr>
          <p:nvPr/>
        </p:nvSpPr>
        <p:spPr bwMode="auto">
          <a:xfrm>
            <a:off x="0" y="0"/>
            <a:ext cx="91440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t>Танзанит</a:t>
            </a:r>
          </a:p>
        </p:txBody>
      </p:sp>
      <p:sp>
        <p:nvSpPr>
          <p:cNvPr id="2" name="Прямоугольник 1">
            <a:extLst>
              <a:ext uri="{FF2B5EF4-FFF2-40B4-BE49-F238E27FC236}">
                <a16:creationId xmlns="" xmlns:a16="http://schemas.microsoft.com/office/drawing/2014/main" id="{67211BD6-D86D-4245-B966-1F5B046BAF83}"/>
              </a:ext>
            </a:extLst>
          </p:cNvPr>
          <p:cNvSpPr>
            <a:spLocks noChangeArrowheads="1"/>
          </p:cNvSpPr>
          <p:nvPr/>
        </p:nvSpPr>
        <p:spPr bwMode="auto">
          <a:xfrm>
            <a:off x="0" y="5657850"/>
            <a:ext cx="9144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0000FF"/>
                </a:solidFill>
              </a:rPr>
              <a:t>Класс минерала: Силикат </a:t>
            </a:r>
            <a:endParaRPr lang="en-US" altLang="ru-RU" sz="2400" b="1">
              <a:solidFill>
                <a:srgbClr val="0000FF"/>
              </a:solidFill>
            </a:endParaRPr>
          </a:p>
          <a:p>
            <a:pPr algn="ctr" eaLnBrk="1" hangingPunct="1">
              <a:spcBef>
                <a:spcPct val="0"/>
              </a:spcBef>
              <a:buFontTx/>
              <a:buNone/>
            </a:pPr>
            <a:r>
              <a:rPr lang="ru-RU" altLang="ru-RU" sz="2400" b="1">
                <a:solidFill>
                  <a:srgbClr val="0000FF"/>
                </a:solidFill>
              </a:rPr>
              <a:t>Химическая формула: </a:t>
            </a:r>
            <a:r>
              <a:rPr lang="en-US" altLang="ru-RU" sz="2400" b="1">
                <a:solidFill>
                  <a:srgbClr val="0000FF"/>
                </a:solidFill>
              </a:rPr>
              <a:t>Ca</a:t>
            </a:r>
            <a:r>
              <a:rPr lang="en-US" altLang="ru-RU" sz="2400" b="1" baseline="-25000">
                <a:solidFill>
                  <a:srgbClr val="0000FF"/>
                </a:solidFill>
              </a:rPr>
              <a:t>2</a:t>
            </a:r>
            <a:r>
              <a:rPr lang="en-US" altLang="ru-RU" sz="2400" b="1">
                <a:solidFill>
                  <a:srgbClr val="0000FF"/>
                </a:solidFill>
              </a:rPr>
              <a:t>Al</a:t>
            </a:r>
            <a:r>
              <a:rPr lang="en-US" altLang="ru-RU" sz="2400" b="1" baseline="-25000">
                <a:solidFill>
                  <a:srgbClr val="0000FF"/>
                </a:solidFill>
              </a:rPr>
              <a:t>3</a:t>
            </a:r>
            <a:r>
              <a:rPr lang="en-US" altLang="ru-RU" sz="2400" b="1">
                <a:solidFill>
                  <a:srgbClr val="0000FF"/>
                </a:solidFill>
              </a:rPr>
              <a:t>[O,OH/SiO</a:t>
            </a:r>
            <a:r>
              <a:rPr lang="en-US" altLang="ru-RU" sz="2400" b="1" baseline="-25000">
                <a:solidFill>
                  <a:srgbClr val="0000FF"/>
                </a:solidFill>
              </a:rPr>
              <a:t>4</a:t>
            </a:r>
            <a:r>
              <a:rPr lang="en-US" altLang="ru-RU" sz="2400" b="1">
                <a:solidFill>
                  <a:srgbClr val="0000FF"/>
                </a:solidFill>
              </a:rPr>
              <a:t>/Si</a:t>
            </a:r>
            <a:r>
              <a:rPr lang="en-US" altLang="ru-RU" sz="2400" b="1" baseline="-25000">
                <a:solidFill>
                  <a:srgbClr val="0000FF"/>
                </a:solidFill>
              </a:rPr>
              <a:t>2</a:t>
            </a:r>
            <a:r>
              <a:rPr lang="en-US" altLang="ru-RU" sz="2400" b="1">
                <a:solidFill>
                  <a:srgbClr val="0000FF"/>
                </a:solidFill>
              </a:rPr>
              <a:t>O</a:t>
            </a:r>
            <a:r>
              <a:rPr lang="en-US" altLang="ru-RU" sz="2400" b="1" baseline="-25000">
                <a:solidFill>
                  <a:srgbClr val="0000FF"/>
                </a:solidFill>
              </a:rPr>
              <a:t>7</a:t>
            </a:r>
            <a:r>
              <a:rPr lang="en-US" altLang="ru-RU" sz="2400" b="1">
                <a:solidFill>
                  <a:srgbClr val="0000FF"/>
                </a:solidFill>
              </a:rPr>
              <a:t>)</a:t>
            </a:r>
            <a:r>
              <a:rPr lang="ru-RU" altLang="ru-RU" sz="2400" b="1">
                <a:solidFill>
                  <a:srgbClr val="0000FF"/>
                </a:solidFill>
              </a:rPr>
              <a:t> </a:t>
            </a:r>
          </a:p>
          <a:p>
            <a:pPr algn="ctr" eaLnBrk="1" hangingPunct="1">
              <a:spcBef>
                <a:spcPct val="0"/>
              </a:spcBef>
              <a:buFontTx/>
              <a:buNone/>
            </a:pPr>
            <a:r>
              <a:rPr lang="ru-RU" altLang="ru-RU" sz="2400" b="1">
                <a:solidFill>
                  <a:srgbClr val="0000FF"/>
                </a:solidFill>
              </a:rPr>
              <a:t>Сингония: ромбическая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 xmlns:a16="http://schemas.microsoft.com/office/drawing/2014/main" id="{80C3A837-197F-4014-894C-9CD937D78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1582738"/>
            <a:ext cx="2727325"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7">
            <a:extLst>
              <a:ext uri="{FF2B5EF4-FFF2-40B4-BE49-F238E27FC236}">
                <a16:creationId xmlns="" xmlns:a16="http://schemas.microsoft.com/office/drawing/2014/main" id="{B4822727-3EC2-47D0-B5E9-DBD54981C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150" y="1557338"/>
            <a:ext cx="29051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descr="E:\444.tif">
            <a:extLst>
              <a:ext uri="{FF2B5EF4-FFF2-40B4-BE49-F238E27FC236}">
                <a16:creationId xmlns="" xmlns:a16="http://schemas.microsoft.com/office/drawing/2014/main" id="{E7C29CB0-DC2E-4B21-B1B5-DB78DCE2B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1557338"/>
            <a:ext cx="2981326"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1">
            <a:extLst>
              <a:ext uri="{FF2B5EF4-FFF2-40B4-BE49-F238E27FC236}">
                <a16:creationId xmlns="" xmlns:a16="http://schemas.microsoft.com/office/drawing/2014/main" id="{125655E6-2D17-4E46-81BE-0B08A914FDC1}"/>
              </a:ext>
            </a:extLst>
          </p:cNvPr>
          <p:cNvSpPr txBox="1">
            <a:spLocks noChangeArrowheads="1"/>
          </p:cNvSpPr>
          <p:nvPr/>
        </p:nvSpPr>
        <p:spPr bwMode="auto">
          <a:xfrm>
            <a:off x="-12700" y="0"/>
            <a:ext cx="91440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t>Гематит</a:t>
            </a:r>
          </a:p>
        </p:txBody>
      </p:sp>
      <p:sp>
        <p:nvSpPr>
          <p:cNvPr id="8" name="TextBox 7">
            <a:extLst>
              <a:ext uri="{FF2B5EF4-FFF2-40B4-BE49-F238E27FC236}">
                <a16:creationId xmlns="" xmlns:a16="http://schemas.microsoft.com/office/drawing/2014/main" id="{2748B6E5-1467-4F1D-8DAB-BCD4F5D52D96}"/>
              </a:ext>
            </a:extLst>
          </p:cNvPr>
          <p:cNvSpPr txBox="1">
            <a:spLocks noChangeArrowheads="1"/>
          </p:cNvSpPr>
          <p:nvPr/>
        </p:nvSpPr>
        <p:spPr bwMode="auto">
          <a:xfrm>
            <a:off x="-12700" y="4292600"/>
            <a:ext cx="91440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a:solidFill>
                  <a:srgbClr val="0000FF"/>
                </a:solidFill>
              </a:rPr>
              <a:t>Класс минерала: Оксиды </a:t>
            </a:r>
          </a:p>
          <a:p>
            <a:pPr algn="ctr" eaLnBrk="1" hangingPunct="1">
              <a:spcBef>
                <a:spcPct val="0"/>
              </a:spcBef>
              <a:buFontTx/>
              <a:buNone/>
            </a:pPr>
            <a:r>
              <a:rPr lang="ru-RU" altLang="ru-RU" sz="2000" b="1">
                <a:solidFill>
                  <a:srgbClr val="0000FF"/>
                </a:solidFill>
              </a:rPr>
              <a:t>Химическая формула: </a:t>
            </a:r>
            <a:r>
              <a:rPr lang="en-US" altLang="ru-RU" sz="2000" b="1">
                <a:solidFill>
                  <a:srgbClr val="0000FF"/>
                </a:solidFill>
              </a:rPr>
              <a:t>Fe</a:t>
            </a:r>
            <a:r>
              <a:rPr lang="en-US" altLang="ru-RU" sz="2000" b="1" baseline="-25000">
                <a:solidFill>
                  <a:srgbClr val="0000FF"/>
                </a:solidFill>
              </a:rPr>
              <a:t>2</a:t>
            </a:r>
            <a:r>
              <a:rPr lang="en-US" altLang="ru-RU" sz="2000" b="1">
                <a:solidFill>
                  <a:srgbClr val="0000FF"/>
                </a:solidFill>
              </a:rPr>
              <a:t>O</a:t>
            </a:r>
            <a:r>
              <a:rPr lang="en-US" altLang="ru-RU" sz="2000" b="1" baseline="-25000">
                <a:solidFill>
                  <a:srgbClr val="0000FF"/>
                </a:solidFill>
              </a:rPr>
              <a:t>3</a:t>
            </a:r>
            <a:r>
              <a:rPr lang="en-US" altLang="ru-RU" sz="2000" b="1">
                <a:solidFill>
                  <a:srgbClr val="0000FF"/>
                </a:solidFill>
              </a:rPr>
              <a:t> </a:t>
            </a:r>
          </a:p>
          <a:p>
            <a:pPr algn="ctr" eaLnBrk="1" hangingPunct="1">
              <a:spcBef>
                <a:spcPct val="0"/>
              </a:spcBef>
              <a:buFontTx/>
              <a:buNone/>
            </a:pPr>
            <a:r>
              <a:rPr lang="ru-RU" altLang="ru-RU" sz="2000" b="1">
                <a:solidFill>
                  <a:srgbClr val="0000FF"/>
                </a:solidFill>
              </a:rPr>
              <a:t>Сингония: тригональная</a:t>
            </a:r>
            <a:r>
              <a:rPr lang="ru-RU" altLang="ru-RU" sz="1800" b="1">
                <a:solidFill>
                  <a:srgbClr val="0000FF"/>
                </a:solidFill>
              </a:rPr>
              <a:t> </a:t>
            </a:r>
            <a:endParaRPr lang="en-US" altLang="ru-RU" sz="1800" b="1">
              <a:solidFill>
                <a:srgbClr val="0000FF"/>
              </a:solidFill>
            </a:endParaRPr>
          </a:p>
        </p:txBody>
      </p:sp>
      <p:sp>
        <p:nvSpPr>
          <p:cNvPr id="9" name="TextBox 8">
            <a:extLst>
              <a:ext uri="{FF2B5EF4-FFF2-40B4-BE49-F238E27FC236}">
                <a16:creationId xmlns="" xmlns:a16="http://schemas.microsoft.com/office/drawing/2014/main" id="{CD9BE791-3054-4815-8607-59873224A375}"/>
              </a:ext>
            </a:extLst>
          </p:cNvPr>
          <p:cNvSpPr txBox="1">
            <a:spLocks noChangeArrowheads="1"/>
          </p:cNvSpPr>
          <p:nvPr/>
        </p:nvSpPr>
        <p:spPr bwMode="auto">
          <a:xfrm>
            <a:off x="0" y="5445125"/>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a:solidFill>
                  <a:srgbClr val="0000FF"/>
                </a:solidFill>
              </a:rPr>
              <a:t>Название происходит от греческого слова «</a:t>
            </a:r>
            <a:r>
              <a:rPr lang="en-US" altLang="ru-RU" sz="2000" b="1">
                <a:solidFill>
                  <a:srgbClr val="0000FF"/>
                </a:solidFill>
              </a:rPr>
              <a:t>haima</a:t>
            </a:r>
            <a:r>
              <a:rPr lang="ru-RU" altLang="ru-RU" sz="2000" b="1">
                <a:solidFill>
                  <a:srgbClr val="0000FF"/>
                </a:solidFill>
              </a:rPr>
              <a:t>» - кровь. Этот минерал называют еще Кровник «Гематит-кровник». </a:t>
            </a:r>
            <a:endParaRPr lang="en-US" altLang="ru-RU" sz="2000" b="1">
              <a:solidFill>
                <a:srgbClr val="0000FF"/>
              </a:solidFill>
            </a:endParaRPr>
          </a:p>
          <a:p>
            <a:pPr algn="ctr" eaLnBrk="1" hangingPunct="1">
              <a:spcBef>
                <a:spcPct val="0"/>
              </a:spcBef>
              <a:buFontTx/>
              <a:buNone/>
            </a:pPr>
            <a:r>
              <a:rPr lang="ru-RU" altLang="ru-RU" sz="2000" b="1">
                <a:solidFill>
                  <a:srgbClr val="0000FF"/>
                </a:solidFill>
              </a:rPr>
              <a:t>При обработке охлаждающая вода окрашивается </a:t>
            </a:r>
            <a:endParaRPr lang="en-US" altLang="ru-RU" sz="2000" b="1">
              <a:solidFill>
                <a:srgbClr val="0000FF"/>
              </a:solidFill>
            </a:endParaRPr>
          </a:p>
          <a:p>
            <a:pPr algn="ctr" eaLnBrk="1" hangingPunct="1">
              <a:spcBef>
                <a:spcPct val="0"/>
              </a:spcBef>
              <a:buFontTx/>
              <a:buNone/>
            </a:pPr>
            <a:r>
              <a:rPr lang="ru-RU" altLang="ru-RU" sz="2000" b="1">
                <a:solidFill>
                  <a:srgbClr val="0000FF"/>
                </a:solidFill>
              </a:rPr>
              <a:t>в кроваво-красный цвет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B209583-94F9-444D-9416-B95EDD2F5F62}"/>
              </a:ext>
            </a:extLst>
          </p:cNvPr>
          <p:cNvSpPr txBox="1">
            <a:spLocks noChangeArrowheads="1"/>
          </p:cNvSpPr>
          <p:nvPr/>
        </p:nvSpPr>
        <p:spPr bwMode="auto">
          <a:xfrm>
            <a:off x="0" y="5657850"/>
            <a:ext cx="9144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0000FF"/>
                </a:solidFill>
              </a:rPr>
              <a:t>Класс минерала: Карбонаты </a:t>
            </a:r>
          </a:p>
          <a:p>
            <a:pPr algn="ctr" eaLnBrk="1" hangingPunct="1">
              <a:spcBef>
                <a:spcPct val="0"/>
              </a:spcBef>
              <a:buFontTx/>
              <a:buNone/>
            </a:pPr>
            <a:r>
              <a:rPr lang="ru-RU" altLang="ru-RU" sz="2400" b="1">
                <a:solidFill>
                  <a:srgbClr val="0000FF"/>
                </a:solidFill>
              </a:rPr>
              <a:t>Химическая формула: 2</a:t>
            </a:r>
            <a:r>
              <a:rPr lang="en-US" altLang="ru-RU" sz="2400" b="1">
                <a:solidFill>
                  <a:srgbClr val="0000FF"/>
                </a:solidFill>
              </a:rPr>
              <a:t>CuCo</a:t>
            </a:r>
            <a:r>
              <a:rPr lang="en-US" altLang="ru-RU" sz="2400" b="1" baseline="-25000">
                <a:solidFill>
                  <a:srgbClr val="0000FF"/>
                </a:solidFill>
              </a:rPr>
              <a:t>3</a:t>
            </a:r>
            <a:r>
              <a:rPr lang="en-US" altLang="ru-RU" sz="2400" b="1">
                <a:solidFill>
                  <a:srgbClr val="0000FF"/>
                </a:solidFill>
              </a:rPr>
              <a:t>-Cu(OH)</a:t>
            </a:r>
            <a:r>
              <a:rPr lang="en-US" altLang="ru-RU" sz="2400" b="1" baseline="-25000">
                <a:solidFill>
                  <a:srgbClr val="0000FF"/>
                </a:solidFill>
              </a:rPr>
              <a:t>2</a:t>
            </a:r>
            <a:r>
              <a:rPr lang="en-US" altLang="ru-RU" sz="2400" b="1">
                <a:solidFill>
                  <a:srgbClr val="0000FF"/>
                </a:solidFill>
              </a:rPr>
              <a:t> </a:t>
            </a:r>
          </a:p>
          <a:p>
            <a:pPr algn="ctr" eaLnBrk="1" hangingPunct="1">
              <a:spcBef>
                <a:spcPct val="0"/>
              </a:spcBef>
              <a:buFontTx/>
              <a:buNone/>
            </a:pPr>
            <a:r>
              <a:rPr lang="ru-RU" altLang="ru-RU" sz="2400" b="1">
                <a:solidFill>
                  <a:srgbClr val="0000FF"/>
                </a:solidFill>
              </a:rPr>
              <a:t>Сингония: моноклинная </a:t>
            </a:r>
          </a:p>
        </p:txBody>
      </p:sp>
      <p:sp>
        <p:nvSpPr>
          <p:cNvPr id="2" name="TextBox 1">
            <a:extLst>
              <a:ext uri="{FF2B5EF4-FFF2-40B4-BE49-F238E27FC236}">
                <a16:creationId xmlns="" xmlns:a16="http://schemas.microsoft.com/office/drawing/2014/main" id="{6317EAA9-E790-44B8-932F-8FD413A09665}"/>
              </a:ext>
            </a:extLst>
          </p:cNvPr>
          <p:cNvSpPr txBox="1">
            <a:spLocks noChangeArrowheads="1"/>
          </p:cNvSpPr>
          <p:nvPr/>
        </p:nvSpPr>
        <p:spPr bwMode="auto">
          <a:xfrm>
            <a:off x="0" y="9525"/>
            <a:ext cx="91440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t>Азурит</a:t>
            </a:r>
          </a:p>
        </p:txBody>
      </p:sp>
      <p:pic>
        <p:nvPicPr>
          <p:cNvPr id="7" name="Picture 2" descr="Azurite from China.jpg">
            <a:hlinkClick r:id="rId2"/>
            <a:extLst>
              <a:ext uri="{FF2B5EF4-FFF2-40B4-BE49-F238E27FC236}">
                <a16:creationId xmlns="" xmlns:a16="http://schemas.microsoft.com/office/drawing/2014/main" id="{B9E3E856-D1C5-4361-B830-1192DB7FD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717550"/>
            <a:ext cx="63246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Аметист.tif">
            <a:extLst>
              <a:ext uri="{FF2B5EF4-FFF2-40B4-BE49-F238E27FC236}">
                <a16:creationId xmlns="" xmlns:a16="http://schemas.microsoft.com/office/drawing/2014/main" id="{5A9799D5-E0F7-4F55-961F-44E5A2105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188" y="882650"/>
            <a:ext cx="563562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3709D584-9F2D-4471-8887-E8F3949FC9D6}"/>
              </a:ext>
            </a:extLst>
          </p:cNvPr>
          <p:cNvSpPr txBox="1">
            <a:spLocks noChangeArrowheads="1"/>
          </p:cNvSpPr>
          <p:nvPr/>
        </p:nvSpPr>
        <p:spPr bwMode="auto">
          <a:xfrm>
            <a:off x="0" y="6010275"/>
            <a:ext cx="9144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0000FF"/>
                </a:solidFill>
              </a:rPr>
              <a:t>Класс минерала: </a:t>
            </a:r>
            <a:r>
              <a:rPr lang="ru-RU" altLang="ru-RU" sz="2400" b="1"/>
              <a:t>Оксиды</a:t>
            </a:r>
            <a:r>
              <a:rPr lang="ru-RU" altLang="ru-RU" sz="2400" b="1">
                <a:solidFill>
                  <a:srgbClr val="0000FF"/>
                </a:solidFill>
              </a:rPr>
              <a:t>; Химическая формула: </a:t>
            </a:r>
            <a:r>
              <a:rPr lang="en-US" altLang="ru-RU" sz="2400" b="1">
                <a:solidFill>
                  <a:srgbClr val="0000FF"/>
                </a:solidFill>
              </a:rPr>
              <a:t>SiO</a:t>
            </a:r>
            <a:r>
              <a:rPr lang="en-US" altLang="ru-RU" sz="2400" b="1" baseline="-25000">
                <a:solidFill>
                  <a:srgbClr val="0000FF"/>
                </a:solidFill>
              </a:rPr>
              <a:t>2</a:t>
            </a:r>
          </a:p>
          <a:p>
            <a:pPr algn="ctr" eaLnBrk="1" hangingPunct="1">
              <a:spcBef>
                <a:spcPct val="0"/>
              </a:spcBef>
              <a:buFontTx/>
              <a:buNone/>
            </a:pPr>
            <a:r>
              <a:rPr lang="ru-RU" altLang="ru-RU" sz="2400" b="1">
                <a:solidFill>
                  <a:srgbClr val="0000FF"/>
                </a:solidFill>
              </a:rPr>
              <a:t> Сингония: тригональная</a:t>
            </a:r>
          </a:p>
        </p:txBody>
      </p:sp>
      <p:sp>
        <p:nvSpPr>
          <p:cNvPr id="4" name="TextBox 3">
            <a:extLst>
              <a:ext uri="{FF2B5EF4-FFF2-40B4-BE49-F238E27FC236}">
                <a16:creationId xmlns="" xmlns:a16="http://schemas.microsoft.com/office/drawing/2014/main" id="{9FBC3F16-644B-48C9-A3D1-1C43196B856B}"/>
              </a:ext>
            </a:extLst>
          </p:cNvPr>
          <p:cNvSpPr txBox="1">
            <a:spLocks noChangeArrowheads="1"/>
          </p:cNvSpPr>
          <p:nvPr/>
        </p:nvSpPr>
        <p:spPr bwMode="auto">
          <a:xfrm>
            <a:off x="0" y="-26988"/>
            <a:ext cx="9144000" cy="7080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t>Аметист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рямоугольник 1">
            <a:extLst>
              <a:ext uri="{FF2B5EF4-FFF2-40B4-BE49-F238E27FC236}">
                <a16:creationId xmlns="" xmlns:a16="http://schemas.microsoft.com/office/drawing/2014/main" id="{70673336-40D3-4FE9-A94C-BB3689ADF368}"/>
              </a:ext>
            </a:extLst>
          </p:cNvPr>
          <p:cNvSpPr>
            <a:spLocks noChangeArrowheads="1"/>
          </p:cNvSpPr>
          <p:nvPr/>
        </p:nvSpPr>
        <p:spPr bwMode="auto">
          <a:xfrm>
            <a:off x="0" y="692696"/>
            <a:ext cx="9143999" cy="304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4800" b="1" dirty="0">
                <a:solidFill>
                  <a:srgbClr val="3333FF"/>
                </a:solidFill>
              </a:rPr>
              <a:t>Дифракционные методы исследования </a:t>
            </a:r>
          </a:p>
          <a:p>
            <a:pPr algn="ctr" eaLnBrk="1" hangingPunct="1">
              <a:spcBef>
                <a:spcPct val="0"/>
              </a:spcBef>
              <a:buFontTx/>
              <a:buNone/>
            </a:pPr>
            <a:r>
              <a:rPr lang="ru-RU" altLang="ru-RU" sz="4800" b="1" dirty="0">
                <a:solidFill>
                  <a:srgbClr val="3333FF"/>
                </a:solidFill>
              </a:rPr>
              <a:t>структуры и состава материалов</a:t>
            </a:r>
          </a:p>
        </p:txBody>
      </p:sp>
      <p:sp>
        <p:nvSpPr>
          <p:cNvPr id="2" name="TextBox 1"/>
          <p:cNvSpPr txBox="1"/>
          <p:nvPr/>
        </p:nvSpPr>
        <p:spPr>
          <a:xfrm>
            <a:off x="0" y="3933056"/>
            <a:ext cx="9144000" cy="1569660"/>
          </a:xfrm>
          <a:prstGeom prst="rect">
            <a:avLst/>
          </a:prstGeom>
          <a:solidFill>
            <a:schemeClr val="bg1"/>
          </a:solidFill>
        </p:spPr>
        <p:txBody>
          <a:bodyPr wrap="square" rtlCol="0">
            <a:spAutoFit/>
          </a:bodyPr>
          <a:lstStyle/>
          <a:p>
            <a:pPr algn="ctr"/>
            <a:r>
              <a:rPr lang="ru-RU" sz="4800" b="1" dirty="0"/>
              <a:t>Дифракционный структурный анализ</a:t>
            </a:r>
          </a:p>
        </p:txBody>
      </p:sp>
    </p:spTree>
    <p:extLst>
      <p:ext uri="{BB962C8B-B14F-4D97-AF65-F5344CB8AC3E}">
        <p14:creationId xmlns:p14="http://schemas.microsoft.com/office/powerpoint/2010/main" val="5431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a:extLst>
              <a:ext uri="{FF2B5EF4-FFF2-40B4-BE49-F238E27FC236}">
                <a16:creationId xmlns="" xmlns:a16="http://schemas.microsoft.com/office/drawing/2014/main" id="{04DD6798-64D6-4F3A-BF3B-A0FC6F96FF7D}"/>
              </a:ext>
            </a:extLst>
          </p:cNvPr>
          <p:cNvSpPr txBox="1">
            <a:spLocks noChangeArrowheads="1"/>
          </p:cNvSpPr>
          <p:nvPr/>
        </p:nvSpPr>
        <p:spPr bwMode="auto">
          <a:xfrm>
            <a:off x="0" y="1989138"/>
            <a:ext cx="9144000"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sz="4400" b="1" dirty="0">
                <a:solidFill>
                  <a:srgbClr val="3333FF"/>
                </a:solidFill>
              </a:rPr>
              <a:t>Фрагменты истории, зарождение кристаллографии как науки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393A2BFA-6CCE-4FB4-AC29-28830733B701}"/>
              </a:ext>
            </a:extLst>
          </p:cNvPr>
          <p:cNvSpPr>
            <a:spLocks noChangeArrowheads="1"/>
          </p:cNvSpPr>
          <p:nvPr/>
        </p:nvSpPr>
        <p:spPr bwMode="auto">
          <a:xfrm>
            <a:off x="0" y="548680"/>
            <a:ext cx="9144001" cy="1508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Примерно 77 год н.э.,</a:t>
            </a:r>
            <a:r>
              <a:rPr lang="ru-RU" altLang="ru-RU" sz="2000" b="1" dirty="0">
                <a:solidFill>
                  <a:srgbClr val="3333FF"/>
                </a:solidFill>
              </a:rPr>
              <a:t> Гай Плиний, римский писатель-эрудит, </a:t>
            </a:r>
          </a:p>
          <a:p>
            <a:pPr algn="ctr" eaLnBrk="1" hangingPunct="1">
              <a:spcBef>
                <a:spcPct val="0"/>
              </a:spcBef>
              <a:buFontTx/>
              <a:buNone/>
            </a:pPr>
            <a:r>
              <a:rPr lang="ru-RU" altLang="ru-RU" sz="2000" b="1" dirty="0">
                <a:solidFill>
                  <a:srgbClr val="3333FF"/>
                </a:solidFill>
              </a:rPr>
              <a:t>автор </a:t>
            </a:r>
            <a:r>
              <a:rPr lang="ru-RU" altLang="ru-RU" sz="2000" b="1" dirty="0">
                <a:solidFill>
                  <a:srgbClr val="92D050"/>
                </a:solidFill>
              </a:rPr>
              <a:t>«Естественной истории» в 37 томах </a:t>
            </a:r>
          </a:p>
          <a:p>
            <a:pPr algn="ctr" eaLnBrk="1" hangingPunct="1">
              <a:spcBef>
                <a:spcPct val="0"/>
              </a:spcBef>
              <a:buFontTx/>
              <a:buNone/>
            </a:pPr>
            <a:r>
              <a:rPr lang="ru-RU" altLang="ru-RU" sz="2000" b="1" dirty="0"/>
              <a:t>(рукописный материал сохранившийся до наших дней)</a:t>
            </a:r>
            <a:r>
              <a:rPr lang="ru-RU" altLang="ru-RU" sz="2000" b="1" dirty="0">
                <a:solidFill>
                  <a:srgbClr val="3333FF"/>
                </a:solidFill>
              </a:rPr>
              <a:t>, </a:t>
            </a:r>
          </a:p>
          <a:p>
            <a:pPr algn="ctr" eaLnBrk="1" hangingPunct="1">
              <a:spcBef>
                <a:spcPct val="0"/>
              </a:spcBef>
              <a:buFontTx/>
              <a:buNone/>
            </a:pPr>
            <a:r>
              <a:rPr lang="ru-RU" altLang="ru-RU" b="1" dirty="0">
                <a:solidFill>
                  <a:srgbClr val="FF0000"/>
                </a:solidFill>
              </a:rPr>
              <a:t>отмечал  особую роль </a:t>
            </a:r>
            <a:r>
              <a:rPr lang="ru-RU" altLang="ru-RU" b="1" i="1" dirty="0">
                <a:solidFill>
                  <a:srgbClr val="0000FF"/>
                </a:solidFill>
              </a:rPr>
              <a:t>формы минералов</a:t>
            </a:r>
          </a:p>
        </p:txBody>
      </p:sp>
      <p:sp>
        <p:nvSpPr>
          <p:cNvPr id="5" name="Прямоугольник 4">
            <a:extLst>
              <a:ext uri="{FF2B5EF4-FFF2-40B4-BE49-F238E27FC236}">
                <a16:creationId xmlns="" xmlns:a16="http://schemas.microsoft.com/office/drawing/2014/main" id="{BAED6504-721A-4323-B3B0-5C282F137E4D}"/>
              </a:ext>
            </a:extLst>
          </p:cNvPr>
          <p:cNvSpPr>
            <a:spLocks noChangeArrowheads="1"/>
          </p:cNvSpPr>
          <p:nvPr/>
        </p:nvSpPr>
        <p:spPr bwMode="auto">
          <a:xfrm>
            <a:off x="0" y="2348880"/>
            <a:ext cx="9144001" cy="20005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1280 год, </a:t>
            </a:r>
            <a:r>
              <a:rPr lang="ru-RU" altLang="ru-RU" sz="2000" b="1" dirty="0">
                <a:solidFill>
                  <a:srgbClr val="3333FF"/>
                </a:solidFill>
              </a:rPr>
              <a:t>Альберт Магнус, выходец из рыцарского рода; немецкий ср.-век. Ученый</a:t>
            </a:r>
            <a:r>
              <a:rPr lang="en-US" altLang="ru-RU" sz="2000" b="1" dirty="0">
                <a:solidFill>
                  <a:srgbClr val="3333FF"/>
                </a:solidFill>
              </a:rPr>
              <a:t> </a:t>
            </a:r>
            <a:r>
              <a:rPr lang="ru-RU" altLang="ru-RU" sz="2000" b="1" dirty="0">
                <a:solidFill>
                  <a:srgbClr val="3333FF"/>
                </a:solidFill>
              </a:rPr>
              <a:t>(</a:t>
            </a:r>
            <a:r>
              <a:rPr lang="ru-RU" altLang="ru-RU" sz="2000" b="1" dirty="0" err="1">
                <a:solidFill>
                  <a:srgbClr val="3333FF"/>
                </a:solidFill>
              </a:rPr>
              <a:t>Doctor</a:t>
            </a:r>
            <a:r>
              <a:rPr lang="ru-RU" altLang="ru-RU" sz="2000" b="1" dirty="0">
                <a:solidFill>
                  <a:srgbClr val="3333FF"/>
                </a:solidFill>
              </a:rPr>
              <a:t> </a:t>
            </a:r>
            <a:r>
              <a:rPr lang="ru-RU" altLang="ru-RU" sz="2000" b="1" dirty="0" err="1">
                <a:solidFill>
                  <a:srgbClr val="3333FF"/>
                </a:solidFill>
              </a:rPr>
              <a:t>universalis</a:t>
            </a:r>
            <a:r>
              <a:rPr lang="ru-RU" altLang="ru-RU" sz="2000" b="1" dirty="0">
                <a:solidFill>
                  <a:srgbClr val="3333FF"/>
                </a:solidFill>
              </a:rPr>
              <a:t>), член Ордена доминиканцев; жил и работал в Кёльне,</a:t>
            </a:r>
            <a:r>
              <a:rPr lang="en-US" altLang="ru-RU" sz="2000" b="1" dirty="0">
                <a:solidFill>
                  <a:srgbClr val="3333FF"/>
                </a:solidFill>
              </a:rPr>
              <a:t> </a:t>
            </a:r>
            <a:endParaRPr lang="ru-RU" altLang="ru-RU" sz="2000" b="1" dirty="0">
              <a:solidFill>
                <a:srgbClr val="3333FF"/>
              </a:solidFill>
            </a:endParaRPr>
          </a:p>
          <a:p>
            <a:pPr algn="ctr" eaLnBrk="1" hangingPunct="1">
              <a:spcBef>
                <a:spcPct val="0"/>
              </a:spcBef>
              <a:buFontTx/>
              <a:buNone/>
            </a:pPr>
            <a:r>
              <a:rPr lang="ru-RU" altLang="ru-RU" b="1" dirty="0">
                <a:solidFill>
                  <a:srgbClr val="FF0000"/>
                </a:solidFill>
              </a:rPr>
              <a:t>«…все минералы характеризуются определенной формой (огранкой)</a:t>
            </a:r>
            <a:r>
              <a:rPr lang="ru-RU" altLang="ru-RU" sz="2000" b="1" dirty="0">
                <a:solidFill>
                  <a:srgbClr val="FF0000"/>
                </a:solidFill>
              </a:rPr>
              <a:t>…»</a:t>
            </a:r>
          </a:p>
        </p:txBody>
      </p:sp>
      <p:sp>
        <p:nvSpPr>
          <p:cNvPr id="6" name="Прямоугольник 5">
            <a:extLst>
              <a:ext uri="{FF2B5EF4-FFF2-40B4-BE49-F238E27FC236}">
                <a16:creationId xmlns="" xmlns:a16="http://schemas.microsoft.com/office/drawing/2014/main" id="{52810718-8D65-446B-BF23-6159A2EFCEE1}"/>
              </a:ext>
            </a:extLst>
          </p:cNvPr>
          <p:cNvSpPr>
            <a:spLocks noChangeArrowheads="1"/>
          </p:cNvSpPr>
          <p:nvPr/>
        </p:nvSpPr>
        <p:spPr bwMode="auto">
          <a:xfrm>
            <a:off x="0" y="4725144"/>
            <a:ext cx="9144001" cy="169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1611 год, </a:t>
            </a:r>
            <a:r>
              <a:rPr lang="ru-RU" altLang="ru-RU" sz="2000" b="1" dirty="0" err="1">
                <a:solidFill>
                  <a:srgbClr val="3333FF"/>
                </a:solidFill>
              </a:rPr>
              <a:t>Ио́ганн</a:t>
            </a:r>
            <a:r>
              <a:rPr lang="ru-RU" altLang="ru-RU" sz="2000" b="1" dirty="0">
                <a:solidFill>
                  <a:srgbClr val="3333FF"/>
                </a:solidFill>
              </a:rPr>
              <a:t> </a:t>
            </a:r>
            <a:r>
              <a:rPr lang="ru-RU" altLang="ru-RU" sz="2000" b="1" dirty="0" err="1">
                <a:solidFill>
                  <a:srgbClr val="3333FF"/>
                </a:solidFill>
              </a:rPr>
              <a:t>Ке́плер</a:t>
            </a:r>
            <a:r>
              <a:rPr lang="ru-RU" altLang="ru-RU" sz="2000" b="1" dirty="0">
                <a:solidFill>
                  <a:srgbClr val="3333FF"/>
                </a:solidFill>
              </a:rPr>
              <a:t>, </a:t>
            </a:r>
          </a:p>
          <a:p>
            <a:pPr algn="ctr" eaLnBrk="1" hangingPunct="1">
              <a:spcBef>
                <a:spcPct val="0"/>
              </a:spcBef>
              <a:buFontTx/>
              <a:buNone/>
            </a:pPr>
            <a:r>
              <a:rPr lang="ru-RU" altLang="ru-RU" sz="2000" b="1" dirty="0">
                <a:solidFill>
                  <a:srgbClr val="3333FF"/>
                </a:solidFill>
              </a:rPr>
              <a:t>немецкий математик, астроном, оптик и астролог, </a:t>
            </a:r>
          </a:p>
          <a:p>
            <a:pPr algn="ctr" eaLnBrk="1" hangingPunct="1">
              <a:spcBef>
                <a:spcPct val="0"/>
              </a:spcBef>
              <a:buFontTx/>
              <a:buNone/>
            </a:pPr>
            <a:r>
              <a:rPr lang="ru-RU" altLang="ru-RU" b="1" dirty="0">
                <a:solidFill>
                  <a:srgbClr val="FF0000"/>
                </a:solidFill>
              </a:rPr>
              <a:t>один из первых попытался объяснить</a:t>
            </a:r>
            <a:r>
              <a:rPr lang="en-US" altLang="ru-RU" b="1" dirty="0">
                <a:solidFill>
                  <a:srgbClr val="FF0000"/>
                </a:solidFill>
              </a:rPr>
              <a:t> </a:t>
            </a:r>
            <a:r>
              <a:rPr lang="ru-RU" altLang="ru-RU" b="1" dirty="0">
                <a:solidFill>
                  <a:srgbClr val="FF0000"/>
                </a:solidFill>
              </a:rPr>
              <a:t>правильную форму снежинок </a:t>
            </a:r>
          </a:p>
        </p:txBody>
      </p:sp>
    </p:spTree>
    <p:extLst>
      <p:ext uri="{BB962C8B-B14F-4D97-AF65-F5344CB8AC3E}">
        <p14:creationId xmlns:p14="http://schemas.microsoft.com/office/powerpoint/2010/main" val="13276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666BE542-44BF-4649-8D1D-8A6A872446E6}"/>
              </a:ext>
            </a:extLst>
          </p:cNvPr>
          <p:cNvSpPr>
            <a:spLocks noChangeArrowheads="1"/>
          </p:cNvSpPr>
          <p:nvPr/>
        </p:nvSpPr>
        <p:spPr bwMode="auto">
          <a:xfrm>
            <a:off x="0" y="404664"/>
            <a:ext cx="9144000" cy="169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1667 год, </a:t>
            </a:r>
            <a:r>
              <a:rPr lang="ru-RU" altLang="ru-RU" sz="2000" b="1" dirty="0" err="1">
                <a:solidFill>
                  <a:srgbClr val="3333FF"/>
                </a:solidFill>
              </a:rPr>
              <a:t>Ро́берт</a:t>
            </a:r>
            <a:r>
              <a:rPr lang="ru-RU" altLang="ru-RU" sz="2000" b="1" dirty="0">
                <a:solidFill>
                  <a:srgbClr val="3333FF"/>
                </a:solidFill>
              </a:rPr>
              <a:t> Гук</a:t>
            </a:r>
          </a:p>
          <a:p>
            <a:pPr algn="ctr" eaLnBrk="1" hangingPunct="1">
              <a:spcBef>
                <a:spcPct val="0"/>
              </a:spcBef>
              <a:buFontTx/>
              <a:buNone/>
            </a:pPr>
            <a:r>
              <a:rPr lang="ru-RU" altLang="ru-RU" sz="2000" b="1" dirty="0">
                <a:solidFill>
                  <a:srgbClr val="3333FF"/>
                </a:solidFill>
              </a:rPr>
              <a:t>английский учёный естествоиспытатель, энциклопедист,</a:t>
            </a:r>
            <a:r>
              <a:rPr lang="en-US" altLang="ru-RU" sz="2000" b="1" dirty="0">
                <a:solidFill>
                  <a:srgbClr val="3333FF"/>
                </a:solidFill>
              </a:rPr>
              <a:t> </a:t>
            </a:r>
            <a:endParaRPr lang="ru-RU" altLang="ru-RU" sz="2000" b="1" dirty="0">
              <a:solidFill>
                <a:srgbClr val="3333FF"/>
              </a:solidFill>
            </a:endParaRPr>
          </a:p>
          <a:p>
            <a:pPr algn="ctr" eaLnBrk="1" hangingPunct="1">
              <a:spcBef>
                <a:spcPct val="0"/>
              </a:spcBef>
              <a:buFontTx/>
              <a:buNone/>
            </a:pPr>
            <a:r>
              <a:rPr lang="ru-RU" altLang="ru-RU" b="1" dirty="0">
                <a:solidFill>
                  <a:srgbClr val="FF0000"/>
                </a:solidFill>
              </a:rPr>
              <a:t>впервые построил модели кристаллов используя мелкие шарики </a:t>
            </a:r>
          </a:p>
        </p:txBody>
      </p:sp>
      <p:sp>
        <p:nvSpPr>
          <p:cNvPr id="3" name="Прямоугольник 2">
            <a:extLst>
              <a:ext uri="{FF2B5EF4-FFF2-40B4-BE49-F238E27FC236}">
                <a16:creationId xmlns="" xmlns:a16="http://schemas.microsoft.com/office/drawing/2014/main" id="{5DF5DE3F-ECB5-47C8-B02E-8BEE451856DE}"/>
              </a:ext>
            </a:extLst>
          </p:cNvPr>
          <p:cNvSpPr>
            <a:spLocks noChangeArrowheads="1"/>
          </p:cNvSpPr>
          <p:nvPr/>
        </p:nvSpPr>
        <p:spPr bwMode="auto">
          <a:xfrm>
            <a:off x="0" y="2276872"/>
            <a:ext cx="9144000"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1669 год,</a:t>
            </a:r>
            <a:r>
              <a:rPr lang="ru-RU" altLang="ru-RU" sz="2000" b="1" dirty="0">
                <a:solidFill>
                  <a:srgbClr val="3333FF"/>
                </a:solidFill>
              </a:rPr>
              <a:t> Нильс </a:t>
            </a:r>
            <a:r>
              <a:rPr lang="ru-RU" altLang="ru-RU" sz="2000" b="1" dirty="0" err="1">
                <a:solidFill>
                  <a:srgbClr val="3333FF"/>
                </a:solidFill>
              </a:rPr>
              <a:t>Стенон</a:t>
            </a:r>
            <a:r>
              <a:rPr lang="ru-RU" altLang="ru-RU" sz="2000" b="1" dirty="0">
                <a:solidFill>
                  <a:srgbClr val="3333FF"/>
                </a:solidFill>
              </a:rPr>
              <a:t>, датский естествоиспытатель, философ, внес огромный вклад в развитие, геологии, кристаллографии</a:t>
            </a:r>
            <a:r>
              <a:rPr lang="ru-RU" altLang="ru-RU" sz="2000" b="1" dirty="0"/>
              <a:t>.</a:t>
            </a:r>
            <a:r>
              <a:rPr lang="ru-RU" altLang="ru-RU" sz="2000" dirty="0"/>
              <a:t> </a:t>
            </a:r>
          </a:p>
          <a:p>
            <a:pPr algn="ctr" eaLnBrk="1" hangingPunct="1">
              <a:spcBef>
                <a:spcPct val="0"/>
              </a:spcBef>
              <a:buFontTx/>
              <a:buNone/>
            </a:pPr>
            <a:r>
              <a:rPr lang="ru-RU" altLang="ru-RU" sz="2000" b="1" dirty="0">
                <a:solidFill>
                  <a:srgbClr val="92D050"/>
                </a:solidFill>
              </a:rPr>
              <a:t>Исследовал кристаллы кварца</a:t>
            </a:r>
            <a:r>
              <a:rPr lang="en-US" altLang="ru-RU" sz="2000" b="1" dirty="0">
                <a:solidFill>
                  <a:srgbClr val="92D050"/>
                </a:solidFill>
              </a:rPr>
              <a:t> </a:t>
            </a:r>
            <a:endParaRPr lang="ru-RU" altLang="ru-RU" sz="2000" b="1" dirty="0">
              <a:solidFill>
                <a:srgbClr val="92D050"/>
              </a:solidFill>
            </a:endParaRPr>
          </a:p>
          <a:p>
            <a:pPr algn="ctr" eaLnBrk="1" hangingPunct="1">
              <a:spcBef>
                <a:spcPct val="0"/>
              </a:spcBef>
              <a:buFontTx/>
              <a:buNone/>
            </a:pPr>
            <a:r>
              <a:rPr lang="ru-RU" altLang="ru-RU" sz="2800" b="1" dirty="0">
                <a:solidFill>
                  <a:srgbClr val="FF0000"/>
                </a:solidFill>
              </a:rPr>
              <a:t>«…углы между идентичными гранями кристалла определенного минерала не зависят</a:t>
            </a:r>
            <a:r>
              <a:rPr lang="en-US" altLang="ru-RU" sz="2800" b="1" dirty="0">
                <a:solidFill>
                  <a:srgbClr val="FF0000"/>
                </a:solidFill>
              </a:rPr>
              <a:t> </a:t>
            </a:r>
            <a:r>
              <a:rPr lang="ru-RU" altLang="ru-RU" sz="2800" b="1" dirty="0">
                <a:solidFill>
                  <a:srgbClr val="FF0000"/>
                </a:solidFill>
              </a:rPr>
              <a:t>от формы и размеров кристалла…» </a:t>
            </a:r>
          </a:p>
        </p:txBody>
      </p:sp>
      <p:sp>
        <p:nvSpPr>
          <p:cNvPr id="4" name="Прямоугольник 3">
            <a:extLst>
              <a:ext uri="{FF2B5EF4-FFF2-40B4-BE49-F238E27FC236}">
                <a16:creationId xmlns="" xmlns:a16="http://schemas.microsoft.com/office/drawing/2014/main" id="{FA2A8534-A199-46BA-924C-90765A44780D}"/>
              </a:ext>
            </a:extLst>
          </p:cNvPr>
          <p:cNvSpPr>
            <a:spLocks noChangeArrowheads="1"/>
          </p:cNvSpPr>
          <p:nvPr/>
        </p:nvSpPr>
        <p:spPr bwMode="auto">
          <a:xfrm>
            <a:off x="-15602" y="4939774"/>
            <a:ext cx="9144000" cy="169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1784 год, </a:t>
            </a:r>
            <a:r>
              <a:rPr lang="ru-RU" altLang="ru-RU" sz="2000" b="1" dirty="0" err="1">
                <a:solidFill>
                  <a:srgbClr val="3333FF"/>
                </a:solidFill>
              </a:rPr>
              <a:t>Ренэ-Жюст</a:t>
            </a:r>
            <a:r>
              <a:rPr lang="ru-RU" altLang="ru-RU" sz="2000" b="1" dirty="0">
                <a:solidFill>
                  <a:srgbClr val="3333FF"/>
                </a:solidFill>
              </a:rPr>
              <a:t> </a:t>
            </a:r>
            <a:r>
              <a:rPr lang="ru-RU" altLang="ru-RU" sz="2000" b="1" dirty="0" err="1">
                <a:solidFill>
                  <a:srgbClr val="3333FF"/>
                </a:solidFill>
              </a:rPr>
              <a:t>Гаюи</a:t>
            </a:r>
            <a:r>
              <a:rPr lang="ru-RU" altLang="ru-RU" sz="2000" b="1" dirty="0">
                <a:solidFill>
                  <a:srgbClr val="3333FF"/>
                </a:solidFill>
              </a:rPr>
              <a:t>, французский минеролог, создатель научной</a:t>
            </a:r>
            <a:r>
              <a:rPr lang="en-US" altLang="ru-RU" sz="2000" b="1" dirty="0">
                <a:solidFill>
                  <a:srgbClr val="3333FF"/>
                </a:solidFill>
              </a:rPr>
              <a:t> </a:t>
            </a:r>
            <a:r>
              <a:rPr lang="ru-RU" altLang="ru-RU" sz="2000" b="1" dirty="0">
                <a:solidFill>
                  <a:srgbClr val="3333FF"/>
                </a:solidFill>
              </a:rPr>
              <a:t>кристаллографии (</a:t>
            </a:r>
            <a:r>
              <a:rPr lang="ru-RU" altLang="ru-RU" sz="2000" b="1" dirty="0" err="1">
                <a:solidFill>
                  <a:srgbClr val="3333FF"/>
                </a:solidFill>
              </a:rPr>
              <a:t>Аюи</a:t>
            </a:r>
            <a:r>
              <a:rPr lang="ru-RU" altLang="ru-RU" sz="2000" b="1" dirty="0">
                <a:solidFill>
                  <a:srgbClr val="3333FF"/>
                </a:solidFill>
              </a:rPr>
              <a:t>), </a:t>
            </a:r>
          </a:p>
          <a:p>
            <a:pPr algn="ctr" eaLnBrk="1" hangingPunct="1">
              <a:spcBef>
                <a:spcPct val="0"/>
              </a:spcBef>
              <a:buFontTx/>
              <a:buNone/>
            </a:pPr>
            <a:r>
              <a:rPr lang="ru-RU" altLang="ru-RU" b="1" dirty="0">
                <a:solidFill>
                  <a:srgbClr val="FF0000"/>
                </a:solidFill>
              </a:rPr>
              <a:t>закон рациональности отношений параметров </a:t>
            </a:r>
          </a:p>
        </p:txBody>
      </p:sp>
    </p:spTree>
    <p:extLst>
      <p:ext uri="{BB962C8B-B14F-4D97-AF65-F5344CB8AC3E}">
        <p14:creationId xmlns:p14="http://schemas.microsoft.com/office/powerpoint/2010/main" val="50664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FE8DC794-B988-43FF-AC70-527692E4F431}"/>
              </a:ext>
            </a:extLst>
          </p:cNvPr>
          <p:cNvSpPr>
            <a:spLocks noChangeArrowheads="1"/>
          </p:cNvSpPr>
          <p:nvPr/>
        </p:nvSpPr>
        <p:spPr bwMode="auto">
          <a:xfrm>
            <a:off x="0" y="260648"/>
            <a:ext cx="9144000" cy="16927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1789 год, </a:t>
            </a:r>
            <a:r>
              <a:rPr lang="ru-RU" altLang="ru-RU" sz="2000" b="1" dirty="0">
                <a:solidFill>
                  <a:srgbClr val="3333FF"/>
                </a:solidFill>
              </a:rPr>
              <a:t>Христиан </a:t>
            </a:r>
            <a:r>
              <a:rPr lang="ru-RU" altLang="ru-RU" sz="2000" b="1" dirty="0" err="1">
                <a:solidFill>
                  <a:srgbClr val="3333FF"/>
                </a:solidFill>
              </a:rPr>
              <a:t>Самуэль</a:t>
            </a:r>
            <a:r>
              <a:rPr lang="ru-RU" altLang="ru-RU" sz="2000" b="1" dirty="0">
                <a:solidFill>
                  <a:srgbClr val="3333FF"/>
                </a:solidFill>
              </a:rPr>
              <a:t> </a:t>
            </a:r>
            <a:r>
              <a:rPr lang="ru-RU" altLang="ru-RU" sz="2000" b="1" dirty="0" err="1">
                <a:solidFill>
                  <a:srgbClr val="3333FF"/>
                </a:solidFill>
              </a:rPr>
              <a:t>Вейс</a:t>
            </a:r>
            <a:r>
              <a:rPr lang="ru-RU" altLang="ru-RU" sz="2000" b="1" dirty="0">
                <a:solidFill>
                  <a:srgbClr val="3333FF"/>
                </a:solidFill>
              </a:rPr>
              <a:t>, немецкий минералог и кристаллограф </a:t>
            </a:r>
          </a:p>
          <a:p>
            <a:pPr algn="ctr" eaLnBrk="1" hangingPunct="1">
              <a:spcBef>
                <a:spcPct val="0"/>
              </a:spcBef>
              <a:buFontTx/>
              <a:buNone/>
            </a:pPr>
            <a:r>
              <a:rPr lang="ru-RU" altLang="ru-RU" b="1" dirty="0">
                <a:solidFill>
                  <a:srgbClr val="FF0000"/>
                </a:solidFill>
              </a:rPr>
              <a:t>закон зон, связь между положением граней и ребер </a:t>
            </a:r>
            <a:r>
              <a:rPr lang="en-US" altLang="ru-RU" b="1" dirty="0">
                <a:solidFill>
                  <a:srgbClr val="FF0000"/>
                </a:solidFill>
              </a:rPr>
              <a:t> </a:t>
            </a:r>
            <a:r>
              <a:rPr lang="ru-RU" altLang="ru-RU" b="1" dirty="0">
                <a:solidFill>
                  <a:srgbClr val="FF0000"/>
                </a:solidFill>
              </a:rPr>
              <a:t>кристаллов</a:t>
            </a:r>
          </a:p>
        </p:txBody>
      </p:sp>
      <p:sp>
        <p:nvSpPr>
          <p:cNvPr id="3" name="Прямоугольник 2">
            <a:extLst>
              <a:ext uri="{FF2B5EF4-FFF2-40B4-BE49-F238E27FC236}">
                <a16:creationId xmlns="" xmlns:a16="http://schemas.microsoft.com/office/drawing/2014/main" id="{0B5577C6-4515-47BC-9978-808150438CA3}"/>
              </a:ext>
            </a:extLst>
          </p:cNvPr>
          <p:cNvSpPr>
            <a:spLocks noChangeArrowheads="1"/>
          </p:cNvSpPr>
          <p:nvPr/>
        </p:nvSpPr>
        <p:spPr bwMode="auto">
          <a:xfrm>
            <a:off x="0" y="2092325"/>
            <a:ext cx="9144000" cy="8925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1830 год, </a:t>
            </a:r>
            <a:r>
              <a:rPr lang="ru-RU" altLang="ru-RU" sz="2000" b="1" dirty="0" err="1">
                <a:solidFill>
                  <a:srgbClr val="3333FF"/>
                </a:solidFill>
              </a:rPr>
              <a:t>Ф.Гессель</a:t>
            </a:r>
            <a:r>
              <a:rPr lang="ru-RU" altLang="ru-RU" sz="2000" b="1" dirty="0">
                <a:solidFill>
                  <a:srgbClr val="3333FF"/>
                </a:solidFill>
              </a:rPr>
              <a:t>, </a:t>
            </a:r>
            <a:r>
              <a:rPr lang="ru-RU" altLang="ru-RU" sz="2000" b="1" dirty="0" err="1">
                <a:solidFill>
                  <a:srgbClr val="3333FF"/>
                </a:solidFill>
              </a:rPr>
              <a:t>французкий</a:t>
            </a:r>
            <a:r>
              <a:rPr lang="ru-RU" altLang="ru-RU" sz="2000" b="1" dirty="0">
                <a:solidFill>
                  <a:srgbClr val="3333FF"/>
                </a:solidFill>
              </a:rPr>
              <a:t> кристаллограф, минеролог </a:t>
            </a:r>
          </a:p>
          <a:p>
            <a:pPr algn="ctr" eaLnBrk="1" hangingPunct="1">
              <a:spcBef>
                <a:spcPct val="0"/>
              </a:spcBef>
              <a:buFontTx/>
              <a:buNone/>
            </a:pPr>
            <a:r>
              <a:rPr lang="ru-RU" altLang="ru-RU" b="1" dirty="0">
                <a:solidFill>
                  <a:srgbClr val="FF0000"/>
                </a:solidFill>
              </a:rPr>
              <a:t>32 класса симметрии кристаллов </a:t>
            </a:r>
          </a:p>
        </p:txBody>
      </p:sp>
      <p:sp>
        <p:nvSpPr>
          <p:cNvPr id="4" name="Прямоугольник 3">
            <a:extLst>
              <a:ext uri="{FF2B5EF4-FFF2-40B4-BE49-F238E27FC236}">
                <a16:creationId xmlns="" xmlns:a16="http://schemas.microsoft.com/office/drawing/2014/main" id="{B8AAE914-D80B-495F-817C-DD460E2A54DA}"/>
              </a:ext>
            </a:extLst>
          </p:cNvPr>
          <p:cNvSpPr>
            <a:spLocks noChangeArrowheads="1"/>
          </p:cNvSpPr>
          <p:nvPr/>
        </p:nvSpPr>
        <p:spPr bwMode="auto">
          <a:xfrm>
            <a:off x="-744" y="3123783"/>
            <a:ext cx="9144000" cy="31700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000" b="1" dirty="0"/>
              <a:t>1848 </a:t>
            </a:r>
            <a:r>
              <a:rPr lang="ru-RU" altLang="ru-RU" sz="2000" b="1" dirty="0"/>
              <a:t>год, </a:t>
            </a:r>
            <a:r>
              <a:rPr lang="ru-RU" altLang="ru-RU" sz="2000" b="1" dirty="0">
                <a:solidFill>
                  <a:srgbClr val="3333FF"/>
                </a:solidFill>
              </a:rPr>
              <a:t>Огюст </a:t>
            </a:r>
            <a:r>
              <a:rPr lang="ru-RU" altLang="ru-RU" sz="2000" b="1" dirty="0" err="1">
                <a:solidFill>
                  <a:srgbClr val="3333FF"/>
                </a:solidFill>
              </a:rPr>
              <a:t>Браве</a:t>
            </a:r>
            <a:r>
              <a:rPr lang="ru-RU" altLang="ru-RU" sz="2000" b="1" dirty="0">
                <a:solidFill>
                  <a:srgbClr val="3333FF"/>
                </a:solidFill>
              </a:rPr>
              <a:t>́, французский физик, один из основателей современной</a:t>
            </a:r>
            <a:r>
              <a:rPr lang="en-US" altLang="ru-RU" sz="2000" b="1" dirty="0">
                <a:solidFill>
                  <a:srgbClr val="3333FF"/>
                </a:solidFill>
              </a:rPr>
              <a:t> </a:t>
            </a:r>
            <a:r>
              <a:rPr lang="ru-RU" altLang="ru-RU" sz="2000" b="1" dirty="0">
                <a:solidFill>
                  <a:srgbClr val="3333FF"/>
                </a:solidFill>
              </a:rPr>
              <a:t>кристаллографии, </a:t>
            </a:r>
          </a:p>
          <a:p>
            <a:pPr algn="ctr" eaLnBrk="1" hangingPunct="1">
              <a:spcBef>
                <a:spcPct val="0"/>
              </a:spcBef>
              <a:buFontTx/>
              <a:buNone/>
            </a:pPr>
            <a:r>
              <a:rPr lang="ru-RU" altLang="ru-RU" b="1" dirty="0">
                <a:solidFill>
                  <a:srgbClr val="FF0000"/>
                </a:solidFill>
              </a:rPr>
              <a:t>основные виды пространственных решёток (решетки </a:t>
            </a:r>
            <a:r>
              <a:rPr lang="ru-RU" altLang="ru-RU" b="1" dirty="0" err="1">
                <a:solidFill>
                  <a:srgbClr val="FF0000"/>
                </a:solidFill>
              </a:rPr>
              <a:t>Бравэ</a:t>
            </a:r>
            <a:r>
              <a:rPr lang="ru-RU" altLang="ru-RU" b="1" dirty="0">
                <a:solidFill>
                  <a:srgbClr val="FF0000"/>
                </a:solidFill>
              </a:rPr>
              <a:t>) </a:t>
            </a:r>
            <a:r>
              <a:rPr lang="ru-RU" altLang="ru-RU" b="1" dirty="0">
                <a:solidFill>
                  <a:srgbClr val="3333FF"/>
                </a:solidFill>
              </a:rPr>
              <a:t>и высказал гипотезу о том, что они построены из закономерно расположенных в</a:t>
            </a:r>
            <a:r>
              <a:rPr lang="en-US" altLang="ru-RU" b="1" dirty="0">
                <a:solidFill>
                  <a:srgbClr val="3333FF"/>
                </a:solidFill>
              </a:rPr>
              <a:t> </a:t>
            </a:r>
            <a:r>
              <a:rPr lang="ru-RU" altLang="ru-RU" b="1" dirty="0">
                <a:solidFill>
                  <a:srgbClr val="3333FF"/>
                </a:solidFill>
              </a:rPr>
              <a:t>пространстве точек</a:t>
            </a:r>
            <a:endParaRPr lang="en-US" altLang="ru-RU" b="1" dirty="0">
              <a:solidFill>
                <a:srgbClr val="3333FF"/>
              </a:solidFill>
            </a:endParaRPr>
          </a:p>
        </p:txBody>
      </p:sp>
    </p:spTree>
    <p:extLst>
      <p:ext uri="{BB962C8B-B14F-4D97-AF65-F5344CB8AC3E}">
        <p14:creationId xmlns:p14="http://schemas.microsoft.com/office/powerpoint/2010/main" val="38240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35CC6A56-43B3-4895-9E92-E40089C76E2E}"/>
              </a:ext>
            </a:extLst>
          </p:cNvPr>
          <p:cNvSpPr>
            <a:spLocks noChangeArrowheads="1"/>
          </p:cNvSpPr>
          <p:nvPr/>
        </p:nvSpPr>
        <p:spPr bwMode="auto">
          <a:xfrm>
            <a:off x="0" y="836712"/>
            <a:ext cx="9144000" cy="20005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1890 год, </a:t>
            </a:r>
            <a:r>
              <a:rPr lang="ru-RU" altLang="ru-RU" sz="2000" b="1" dirty="0" err="1">
                <a:solidFill>
                  <a:srgbClr val="3333FF"/>
                </a:solidFill>
              </a:rPr>
              <a:t>Ефграф</a:t>
            </a:r>
            <a:r>
              <a:rPr lang="ru-RU" altLang="ru-RU" sz="2000" b="1" dirty="0">
                <a:solidFill>
                  <a:srgbClr val="3333FF"/>
                </a:solidFill>
              </a:rPr>
              <a:t> Степанович Федоров, российский кристаллограф, сформулировал законы управляющие расположением атомов в кристаллах, </a:t>
            </a:r>
          </a:p>
          <a:p>
            <a:pPr algn="ctr" eaLnBrk="1" hangingPunct="1">
              <a:spcBef>
                <a:spcPct val="0"/>
              </a:spcBef>
              <a:buFontTx/>
              <a:buNone/>
            </a:pPr>
            <a:r>
              <a:rPr lang="ru-RU" altLang="ru-RU" b="1" dirty="0">
                <a:solidFill>
                  <a:srgbClr val="FF0000"/>
                </a:solidFill>
              </a:rPr>
              <a:t>сформулировал основные законы</a:t>
            </a:r>
            <a:r>
              <a:rPr lang="en-US" altLang="ru-RU" b="1" dirty="0">
                <a:solidFill>
                  <a:srgbClr val="FF0000"/>
                </a:solidFill>
              </a:rPr>
              <a:t> </a:t>
            </a:r>
            <a:r>
              <a:rPr lang="ru-RU" altLang="ru-RU" b="1" dirty="0">
                <a:solidFill>
                  <a:srgbClr val="FF0000"/>
                </a:solidFill>
              </a:rPr>
              <a:t>пространственных групп </a:t>
            </a:r>
          </a:p>
        </p:txBody>
      </p:sp>
      <p:sp>
        <p:nvSpPr>
          <p:cNvPr id="3" name="Прямоугольник 2">
            <a:extLst>
              <a:ext uri="{FF2B5EF4-FFF2-40B4-BE49-F238E27FC236}">
                <a16:creationId xmlns="" xmlns:a16="http://schemas.microsoft.com/office/drawing/2014/main" id="{2AFD632A-1EE2-4B9E-96C6-991730ADC205}"/>
              </a:ext>
            </a:extLst>
          </p:cNvPr>
          <p:cNvSpPr>
            <a:spLocks noChangeArrowheads="1"/>
          </p:cNvSpPr>
          <p:nvPr/>
        </p:nvSpPr>
        <p:spPr bwMode="auto">
          <a:xfrm>
            <a:off x="0" y="3429000"/>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1891 год, </a:t>
            </a:r>
            <a:r>
              <a:rPr lang="ru-RU" altLang="ru-RU" sz="2000" b="1" dirty="0">
                <a:solidFill>
                  <a:srgbClr val="3333FF"/>
                </a:solidFill>
              </a:rPr>
              <a:t>Артур Шенфлис, немецкий физик, кристаллограф сформулировал законы</a:t>
            </a:r>
            <a:r>
              <a:rPr lang="en-US" altLang="ru-RU" sz="2000" b="1" dirty="0">
                <a:solidFill>
                  <a:srgbClr val="3333FF"/>
                </a:solidFill>
              </a:rPr>
              <a:t> </a:t>
            </a:r>
            <a:r>
              <a:rPr lang="ru-RU" altLang="ru-RU" sz="2000" b="1" dirty="0">
                <a:solidFill>
                  <a:srgbClr val="3333FF"/>
                </a:solidFill>
              </a:rPr>
              <a:t>симметрии в кристаллографии, </a:t>
            </a:r>
          </a:p>
          <a:p>
            <a:pPr algn="ctr" eaLnBrk="1" hangingPunct="1">
              <a:spcBef>
                <a:spcPct val="0"/>
              </a:spcBef>
              <a:buFontTx/>
              <a:buNone/>
            </a:pPr>
            <a:r>
              <a:rPr lang="ru-RU" altLang="ru-RU" b="1" dirty="0">
                <a:solidFill>
                  <a:srgbClr val="FF0000"/>
                </a:solidFill>
              </a:rPr>
              <a:t>230 пространственных групп</a:t>
            </a:r>
            <a:r>
              <a:rPr lang="en-US" altLang="ru-RU" b="1" dirty="0">
                <a:solidFill>
                  <a:srgbClr val="FF0000"/>
                </a:solidFill>
              </a:rPr>
              <a:t> </a:t>
            </a:r>
            <a:r>
              <a:rPr lang="ru-RU" altLang="ru-RU" b="1" dirty="0">
                <a:solidFill>
                  <a:srgbClr val="FF0000"/>
                </a:solidFill>
              </a:rPr>
              <a:t>симметрии </a:t>
            </a:r>
            <a:endParaRPr lang="ru-RU" altLang="ru-RU" dirty="0">
              <a:solidFill>
                <a:srgbClr val="FF0000"/>
              </a:solidFill>
            </a:endParaRPr>
          </a:p>
        </p:txBody>
      </p:sp>
    </p:spTree>
    <p:extLst>
      <p:ext uri="{BB962C8B-B14F-4D97-AF65-F5344CB8AC3E}">
        <p14:creationId xmlns:p14="http://schemas.microsoft.com/office/powerpoint/2010/main" val="264730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 xmlns:a16="http://schemas.microsoft.com/office/drawing/2014/main" id="{475F7379-A01E-49A8-B221-0D487F84B767}"/>
              </a:ext>
            </a:extLst>
          </p:cNvPr>
          <p:cNvSpPr txBox="1">
            <a:spLocks noChangeArrowheads="1"/>
          </p:cNvSpPr>
          <p:nvPr/>
        </p:nvSpPr>
        <p:spPr bwMode="auto">
          <a:xfrm>
            <a:off x="0" y="1204913"/>
            <a:ext cx="9144000"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4400" b="1" dirty="0">
                <a:solidFill>
                  <a:srgbClr val="3333FF"/>
                </a:solidFill>
              </a:rPr>
              <a:t>2</a:t>
            </a:r>
            <a:r>
              <a:rPr lang="ru-RU" altLang="ru-RU" sz="4400" b="1" dirty="0">
                <a:solidFill>
                  <a:srgbClr val="3333FF"/>
                </a:solidFill>
              </a:rPr>
              <a:t>. ВВЕДЕНИЕ В</a:t>
            </a:r>
          </a:p>
          <a:p>
            <a:pPr algn="ctr" eaLnBrk="1" hangingPunct="1">
              <a:spcBef>
                <a:spcPct val="0"/>
              </a:spcBef>
              <a:buFontTx/>
              <a:buNone/>
            </a:pPr>
            <a:r>
              <a:rPr lang="ru-RU" altLang="ru-RU" sz="4400" b="1" dirty="0">
                <a:solidFill>
                  <a:srgbClr val="3333FF"/>
                </a:solidFill>
              </a:rPr>
              <a:t>ГЕОМЕТРИЧЕСКУЮ КРИСТАЛЛОГРАФИЮ</a:t>
            </a:r>
          </a:p>
        </p:txBody>
      </p:sp>
      <p:sp>
        <p:nvSpPr>
          <p:cNvPr id="13315" name="TextBox 1">
            <a:extLst>
              <a:ext uri="{FF2B5EF4-FFF2-40B4-BE49-F238E27FC236}">
                <a16:creationId xmlns="" xmlns:a16="http://schemas.microsoft.com/office/drawing/2014/main" id="{66F6AD1F-3E2D-4BAB-AEE5-75473D35992E}"/>
              </a:ext>
            </a:extLst>
          </p:cNvPr>
          <p:cNvSpPr txBox="1">
            <a:spLocks noChangeArrowheads="1"/>
          </p:cNvSpPr>
          <p:nvPr/>
        </p:nvSpPr>
        <p:spPr bwMode="auto">
          <a:xfrm>
            <a:off x="0" y="4869160"/>
            <a:ext cx="91440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t>Основные эмпирические законы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133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4004A21A-44E8-46BC-B333-26A059C48597}"/>
              </a:ext>
            </a:extLst>
          </p:cNvPr>
          <p:cNvSpPr>
            <a:spLocks noChangeArrowheads="1"/>
          </p:cNvSpPr>
          <p:nvPr/>
        </p:nvSpPr>
        <p:spPr bwMode="auto">
          <a:xfrm>
            <a:off x="0" y="188913"/>
            <a:ext cx="91440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dirty="0"/>
              <a:t>1. Первый закон кристаллографии</a:t>
            </a:r>
          </a:p>
        </p:txBody>
      </p:sp>
      <p:sp>
        <p:nvSpPr>
          <p:cNvPr id="3" name="Прямоугольник 2">
            <a:extLst>
              <a:ext uri="{FF2B5EF4-FFF2-40B4-BE49-F238E27FC236}">
                <a16:creationId xmlns="" xmlns:a16="http://schemas.microsoft.com/office/drawing/2014/main" id="{6944A0B9-5105-4E93-8478-1787E5C19F3A}"/>
              </a:ext>
            </a:extLst>
          </p:cNvPr>
          <p:cNvSpPr>
            <a:spLocks noChangeArrowheads="1"/>
          </p:cNvSpPr>
          <p:nvPr/>
        </p:nvSpPr>
        <p:spPr bwMode="auto">
          <a:xfrm>
            <a:off x="0" y="1341438"/>
            <a:ext cx="9144000"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a:solidFill>
                  <a:srgbClr val="3333FF"/>
                </a:solidFill>
              </a:rPr>
              <a:t>Анализ внешней формы многочисленных кристаллов показывает, что </a:t>
            </a:r>
            <a:endParaRPr lang="ru-RU" altLang="ru-RU" sz="3600" b="1"/>
          </a:p>
        </p:txBody>
      </p:sp>
      <p:sp>
        <p:nvSpPr>
          <p:cNvPr id="4" name="Прямоугольник 3">
            <a:extLst>
              <a:ext uri="{FF2B5EF4-FFF2-40B4-BE49-F238E27FC236}">
                <a16:creationId xmlns="" xmlns:a16="http://schemas.microsoft.com/office/drawing/2014/main" id="{D8E6AA66-D38F-444B-9400-B8FB3D04902A}"/>
              </a:ext>
            </a:extLst>
          </p:cNvPr>
          <p:cNvSpPr>
            <a:spLocks noChangeArrowheads="1"/>
          </p:cNvSpPr>
          <p:nvPr/>
        </p:nvSpPr>
        <p:spPr bwMode="auto">
          <a:xfrm>
            <a:off x="0" y="3459163"/>
            <a:ext cx="9144000"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a:solidFill>
                  <a:srgbClr val="FF0000"/>
                </a:solidFill>
              </a:rPr>
              <a:t>гранями кристаллов всегда являются плоскости, </a:t>
            </a:r>
          </a:p>
          <a:p>
            <a:pPr algn="ctr" eaLnBrk="1" hangingPunct="1">
              <a:spcBef>
                <a:spcPct val="0"/>
              </a:spcBef>
              <a:buFontTx/>
              <a:buNone/>
            </a:pPr>
            <a:r>
              <a:rPr lang="ru-RU" altLang="ru-RU" sz="3600" b="1">
                <a:solidFill>
                  <a:srgbClr val="FF0000"/>
                </a:solidFill>
              </a:rPr>
              <a:t>а ребрами – прямыми линиями </a:t>
            </a:r>
            <a:endParaRPr lang="en-US" altLang="ru-RU" sz="3600" b="1">
              <a:solidFill>
                <a:srgbClr val="FF0000"/>
              </a:solidFill>
            </a:endParaRPr>
          </a:p>
        </p:txBody>
      </p:sp>
      <p:sp>
        <p:nvSpPr>
          <p:cNvPr id="5" name="Прямоугольник 4">
            <a:extLst>
              <a:ext uri="{FF2B5EF4-FFF2-40B4-BE49-F238E27FC236}">
                <a16:creationId xmlns="" xmlns:a16="http://schemas.microsoft.com/office/drawing/2014/main" id="{894C3521-6EA1-4B84-8231-59FC9C80898E}"/>
              </a:ext>
            </a:extLst>
          </p:cNvPr>
          <p:cNvSpPr>
            <a:spLocks noChangeArrowheads="1"/>
          </p:cNvSpPr>
          <p:nvPr/>
        </p:nvSpPr>
        <p:spPr bwMode="auto">
          <a:xfrm>
            <a:off x="0" y="5657850"/>
            <a:ext cx="9144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dirty="0"/>
              <a:t>Гай Плиний</a:t>
            </a:r>
            <a:r>
              <a:rPr lang="en-US" altLang="ru-RU" sz="3600" b="1" dirty="0"/>
              <a:t>,</a:t>
            </a:r>
            <a:r>
              <a:rPr lang="ru-RU" altLang="ru-RU" sz="3600" b="1" dirty="0"/>
              <a:t> Альфред </a:t>
            </a:r>
            <a:r>
              <a:rPr lang="ru-RU" altLang="ru-RU" sz="3600" b="1" dirty="0" err="1"/>
              <a:t>Мангус</a:t>
            </a:r>
            <a:endParaRPr lang="ru-RU" altLang="ru-RU" sz="3600" b="1" dirty="0"/>
          </a:p>
          <a:p>
            <a:pPr algn="ctr" eaLnBrk="1" hangingPunct="1">
              <a:spcBef>
                <a:spcPct val="0"/>
              </a:spcBef>
              <a:buFontTx/>
              <a:buNone/>
            </a:pPr>
            <a:r>
              <a:rPr lang="en-US" altLang="ru-RU" sz="3600" b="1" dirty="0"/>
              <a:t> </a:t>
            </a:r>
            <a:r>
              <a:rPr lang="ru-RU" altLang="ru-RU" sz="3600" b="1" dirty="0"/>
              <a:t>(1 век н.э.)</a:t>
            </a:r>
            <a:endParaRPr lang="ru-RU" altLang="ru-RU"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B3D66C1A-BFBC-42A3-83E5-337994CFB214}"/>
              </a:ext>
            </a:extLst>
          </p:cNvPr>
          <p:cNvSpPr>
            <a:spLocks noChangeArrowheads="1"/>
          </p:cNvSpPr>
          <p:nvPr/>
        </p:nvSpPr>
        <p:spPr bwMode="auto">
          <a:xfrm>
            <a:off x="0" y="0"/>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dirty="0"/>
              <a:t>2. Закон постоянства углов в кристаллах</a:t>
            </a:r>
            <a:r>
              <a:rPr lang="ru-RU" altLang="ru-RU" sz="3600" dirty="0"/>
              <a:t> </a:t>
            </a:r>
          </a:p>
        </p:txBody>
      </p:sp>
      <p:sp>
        <p:nvSpPr>
          <p:cNvPr id="3" name="Прямоугольник 2">
            <a:extLst>
              <a:ext uri="{FF2B5EF4-FFF2-40B4-BE49-F238E27FC236}">
                <a16:creationId xmlns="" xmlns:a16="http://schemas.microsoft.com/office/drawing/2014/main" id="{A085C2BA-9B22-4F8C-AAAF-0EAEB94A8B19}"/>
              </a:ext>
            </a:extLst>
          </p:cNvPr>
          <p:cNvSpPr>
            <a:spLocks noChangeArrowheads="1"/>
          </p:cNvSpPr>
          <p:nvPr/>
        </p:nvSpPr>
        <p:spPr bwMode="auto">
          <a:xfrm>
            <a:off x="0" y="1608133"/>
            <a:ext cx="9144000" cy="2062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dirty="0">
                <a:solidFill>
                  <a:srgbClr val="3333FF"/>
                </a:solidFill>
              </a:rPr>
              <a:t>В кристаллах одного и того же вещества величина и форма граней, их взаимные расстояния и даже их число могут меняться</a:t>
            </a:r>
            <a:endParaRPr lang="ru-RU" altLang="ru-RU" b="1" dirty="0"/>
          </a:p>
        </p:txBody>
      </p:sp>
      <p:sp>
        <p:nvSpPr>
          <p:cNvPr id="4" name="Прямоугольник 3">
            <a:extLst>
              <a:ext uri="{FF2B5EF4-FFF2-40B4-BE49-F238E27FC236}">
                <a16:creationId xmlns="" xmlns:a16="http://schemas.microsoft.com/office/drawing/2014/main" id="{87181697-8A33-4FAB-8ED7-4B205E716EA6}"/>
              </a:ext>
            </a:extLst>
          </p:cNvPr>
          <p:cNvSpPr>
            <a:spLocks noChangeArrowheads="1"/>
          </p:cNvSpPr>
          <p:nvPr/>
        </p:nvSpPr>
        <p:spPr bwMode="auto">
          <a:xfrm>
            <a:off x="0" y="3903958"/>
            <a:ext cx="91440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FF0000"/>
                </a:solidFill>
              </a:rPr>
              <a:t>Однако углы между соответствующими гранями и ребрами </a:t>
            </a:r>
          </a:p>
          <a:p>
            <a:pPr algn="ctr" eaLnBrk="1" hangingPunct="1">
              <a:spcBef>
                <a:spcPct val="0"/>
              </a:spcBef>
              <a:buFontTx/>
              <a:buNone/>
            </a:pPr>
            <a:r>
              <a:rPr lang="ru-RU" altLang="ru-RU" b="1">
                <a:solidFill>
                  <a:srgbClr val="FF0000"/>
                </a:solidFill>
              </a:rPr>
              <a:t>всегда остаются постоянными</a:t>
            </a:r>
            <a:endParaRPr lang="ru-RU" altLang="ru-RU"/>
          </a:p>
        </p:txBody>
      </p:sp>
      <p:sp>
        <p:nvSpPr>
          <p:cNvPr id="31749" name="TextBox 4">
            <a:extLst>
              <a:ext uri="{FF2B5EF4-FFF2-40B4-BE49-F238E27FC236}">
                <a16:creationId xmlns="" xmlns:a16="http://schemas.microsoft.com/office/drawing/2014/main" id="{A23D6A3F-15FA-450C-9690-883FB545D81D}"/>
              </a:ext>
            </a:extLst>
          </p:cNvPr>
          <p:cNvSpPr txBox="1">
            <a:spLocks noChangeArrowheads="1"/>
          </p:cNvSpPr>
          <p:nvPr/>
        </p:nvSpPr>
        <p:spPr bwMode="auto">
          <a:xfrm>
            <a:off x="0" y="5723533"/>
            <a:ext cx="91440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3333FF"/>
                </a:solidFill>
              </a:rPr>
              <a:t>(Стенон и Ромэ-де-л</a:t>
            </a:r>
            <a:r>
              <a:rPr lang="en-US" altLang="ru-RU" b="1">
                <a:solidFill>
                  <a:srgbClr val="3333FF"/>
                </a:solidFill>
              </a:rPr>
              <a:t>’</a:t>
            </a:r>
            <a:r>
              <a:rPr lang="ru-RU" altLang="ru-RU" b="1">
                <a:solidFill>
                  <a:srgbClr val="3333FF"/>
                </a:solidFill>
              </a:rPr>
              <a:t>Иля, 1669 год)</a:t>
            </a:r>
            <a:endParaRPr lang="ru-RU" altLang="ru-RU"/>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317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4466545E-8364-4414-9F10-5BEB0E72622B}"/>
              </a:ext>
            </a:extLst>
          </p:cNvPr>
          <p:cNvSpPr>
            <a:spLocks noChangeArrowheads="1"/>
          </p:cNvSpPr>
          <p:nvPr/>
        </p:nvSpPr>
        <p:spPr bwMode="auto">
          <a:xfrm>
            <a:off x="0" y="2349500"/>
            <a:ext cx="9144000" cy="3232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i="1" dirty="0">
                <a:solidFill>
                  <a:srgbClr val="3333FF"/>
                </a:solidFill>
              </a:rPr>
              <a:t>Пусть </a:t>
            </a:r>
            <a:r>
              <a:rPr lang="ru-RU" altLang="ru-RU" sz="3600" b="1" dirty="0">
                <a:solidFill>
                  <a:srgbClr val="3333FF"/>
                </a:solidFill>
              </a:rPr>
              <a:t>V</a:t>
            </a:r>
            <a:r>
              <a:rPr lang="ru-RU" altLang="ru-RU" sz="3600" b="1" i="1" dirty="0">
                <a:solidFill>
                  <a:srgbClr val="3333FF"/>
                </a:solidFill>
              </a:rPr>
              <a:t> - число вершин простого многогранника, </a:t>
            </a:r>
            <a:r>
              <a:rPr lang="ru-RU" altLang="ru-RU" sz="3600" b="1" dirty="0"/>
              <a:t>Е</a:t>
            </a:r>
            <a:r>
              <a:rPr lang="ru-RU" altLang="ru-RU" sz="3600" b="1" i="1" dirty="0"/>
              <a:t> - число ребер</a:t>
            </a:r>
            <a:r>
              <a:rPr lang="ru-RU" altLang="ru-RU" sz="3600" b="1" i="1" dirty="0">
                <a:solidFill>
                  <a:srgbClr val="3333FF"/>
                </a:solidFill>
              </a:rPr>
              <a:t>, </a:t>
            </a:r>
          </a:p>
          <a:p>
            <a:pPr algn="ctr" eaLnBrk="1" hangingPunct="1">
              <a:spcBef>
                <a:spcPct val="0"/>
              </a:spcBef>
              <a:buFontTx/>
              <a:buNone/>
            </a:pPr>
            <a:r>
              <a:rPr lang="ru-RU" altLang="ru-RU" sz="3600" b="1" dirty="0"/>
              <a:t>F</a:t>
            </a:r>
            <a:r>
              <a:rPr lang="ru-RU" altLang="ru-RU" sz="3600" b="1" i="1" dirty="0"/>
              <a:t> - число граней</a:t>
            </a:r>
            <a:r>
              <a:rPr lang="ru-RU" altLang="ru-RU" sz="3600" b="1" i="1" dirty="0">
                <a:solidFill>
                  <a:srgbClr val="3333FF"/>
                </a:solidFill>
              </a:rPr>
              <a:t>: </a:t>
            </a:r>
            <a:endParaRPr lang="en-US" altLang="ru-RU" sz="3600" b="1" i="1" dirty="0">
              <a:solidFill>
                <a:srgbClr val="3333FF"/>
              </a:solidFill>
            </a:endParaRPr>
          </a:p>
          <a:p>
            <a:pPr algn="ctr" eaLnBrk="1" hangingPunct="1">
              <a:spcBef>
                <a:spcPct val="0"/>
              </a:spcBef>
              <a:buFontTx/>
              <a:buNone/>
            </a:pPr>
            <a:r>
              <a:rPr lang="ru-RU" altLang="ru-RU" sz="3600" b="1" i="1" dirty="0">
                <a:solidFill>
                  <a:srgbClr val="3333FF"/>
                </a:solidFill>
              </a:rPr>
              <a:t>тогда</a:t>
            </a:r>
            <a:r>
              <a:rPr lang="ru-RU" altLang="ru-RU" sz="3600" b="1" dirty="0">
                <a:solidFill>
                  <a:srgbClr val="3333FF"/>
                </a:solidFill>
              </a:rPr>
              <a:t> </a:t>
            </a:r>
          </a:p>
          <a:p>
            <a:pPr algn="ctr" eaLnBrk="1" hangingPunct="1">
              <a:spcBef>
                <a:spcPct val="0"/>
              </a:spcBef>
              <a:buFontTx/>
              <a:buNone/>
            </a:pPr>
            <a:r>
              <a:rPr lang="ru-RU" altLang="ru-RU" sz="6000" b="1" dirty="0">
                <a:solidFill>
                  <a:srgbClr val="FF0000"/>
                </a:solidFill>
              </a:rPr>
              <a:t>V - Е + F = 2 </a:t>
            </a:r>
          </a:p>
        </p:txBody>
      </p:sp>
      <p:sp>
        <p:nvSpPr>
          <p:cNvPr id="3" name="Text Box 26">
            <a:extLst>
              <a:ext uri="{FF2B5EF4-FFF2-40B4-BE49-F238E27FC236}">
                <a16:creationId xmlns="" xmlns:a16="http://schemas.microsoft.com/office/drawing/2014/main" id="{F72681EA-2A9B-4987-AECE-88A48C83FFC2}"/>
              </a:ext>
            </a:extLst>
          </p:cNvPr>
          <p:cNvSpPr txBox="1">
            <a:spLocks noChangeArrowheads="1"/>
          </p:cNvSpPr>
          <p:nvPr/>
        </p:nvSpPr>
        <p:spPr bwMode="auto">
          <a:xfrm>
            <a:off x="0" y="692150"/>
            <a:ext cx="91440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b="1" dirty="0">
                <a:solidFill>
                  <a:srgbClr val="FF0000"/>
                </a:solidFill>
              </a:rPr>
              <a:t>Теорема Эйлера-Декарта (1750г)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Прямоугольник 19">
            <a:extLst>
              <a:ext uri="{FF2B5EF4-FFF2-40B4-BE49-F238E27FC236}">
                <a16:creationId xmlns="" xmlns:a16="http://schemas.microsoft.com/office/drawing/2014/main" id="{499D6E9A-7721-4953-855C-2004F038A30C}"/>
              </a:ext>
            </a:extLst>
          </p:cNvPr>
          <p:cNvSpPr>
            <a:spLocks noChangeArrowheads="1"/>
          </p:cNvSpPr>
          <p:nvPr/>
        </p:nvSpPr>
        <p:spPr bwMode="auto">
          <a:xfrm>
            <a:off x="6127750" y="2155825"/>
            <a:ext cx="1871663" cy="18716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33795" name="Прямоугольник 1">
            <a:extLst>
              <a:ext uri="{FF2B5EF4-FFF2-40B4-BE49-F238E27FC236}">
                <a16:creationId xmlns="" xmlns:a16="http://schemas.microsoft.com/office/drawing/2014/main" id="{6EC5736B-9AD6-4E79-96D4-2A8B8AEFE558}"/>
              </a:ext>
            </a:extLst>
          </p:cNvPr>
          <p:cNvSpPr>
            <a:spLocks noChangeArrowheads="1"/>
          </p:cNvSpPr>
          <p:nvPr/>
        </p:nvSpPr>
        <p:spPr bwMode="auto">
          <a:xfrm>
            <a:off x="936625" y="2155825"/>
            <a:ext cx="1973263" cy="18716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3" name="Text Box 7">
            <a:extLst>
              <a:ext uri="{FF2B5EF4-FFF2-40B4-BE49-F238E27FC236}">
                <a16:creationId xmlns="" xmlns:a16="http://schemas.microsoft.com/office/drawing/2014/main" id="{0FBE780E-B2D8-4380-ADFB-78B0770100E5}"/>
              </a:ext>
            </a:extLst>
          </p:cNvPr>
          <p:cNvSpPr txBox="1">
            <a:spLocks noChangeArrowheads="1"/>
          </p:cNvSpPr>
          <p:nvPr/>
        </p:nvSpPr>
        <p:spPr bwMode="auto">
          <a:xfrm>
            <a:off x="0" y="0"/>
            <a:ext cx="914400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FF0000"/>
                </a:solidFill>
              </a:rPr>
              <a:t>Количество граней + количество вершин = </a:t>
            </a:r>
            <a:endParaRPr lang="en-US" altLang="ru-RU" b="1">
              <a:solidFill>
                <a:srgbClr val="FF0000"/>
              </a:solidFill>
            </a:endParaRPr>
          </a:p>
          <a:p>
            <a:pPr algn="ctr" eaLnBrk="1" hangingPunct="1">
              <a:spcBef>
                <a:spcPct val="0"/>
              </a:spcBef>
              <a:buFontTx/>
              <a:buNone/>
            </a:pPr>
            <a:r>
              <a:rPr lang="ru-RU" altLang="ru-RU" b="1">
                <a:solidFill>
                  <a:srgbClr val="FF0000"/>
                </a:solidFill>
              </a:rPr>
              <a:t>= количеству ребер + 2</a:t>
            </a:r>
          </a:p>
        </p:txBody>
      </p:sp>
      <p:sp>
        <p:nvSpPr>
          <p:cNvPr id="4" name="Прямоугольник 12">
            <a:extLst>
              <a:ext uri="{FF2B5EF4-FFF2-40B4-BE49-F238E27FC236}">
                <a16:creationId xmlns="" xmlns:a16="http://schemas.microsoft.com/office/drawing/2014/main" id="{E08A3674-26BE-4FD0-8424-66AF7C09FCC3}"/>
              </a:ext>
            </a:extLst>
          </p:cNvPr>
          <p:cNvSpPr>
            <a:spLocks noChangeArrowheads="1"/>
          </p:cNvSpPr>
          <p:nvPr/>
        </p:nvSpPr>
        <p:spPr bwMode="auto">
          <a:xfrm>
            <a:off x="1192213" y="2687638"/>
            <a:ext cx="1150937" cy="1149350"/>
          </a:xfrm>
          <a:prstGeom prst="rect">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cxnSp>
        <p:nvCxnSpPr>
          <p:cNvPr id="5" name="Прямая соединительная линия 14">
            <a:extLst>
              <a:ext uri="{FF2B5EF4-FFF2-40B4-BE49-F238E27FC236}">
                <a16:creationId xmlns="" xmlns:a16="http://schemas.microsoft.com/office/drawing/2014/main" id="{1483B071-CAC0-42D9-917E-54B9B8A48246}"/>
              </a:ext>
            </a:extLst>
          </p:cNvPr>
          <p:cNvCxnSpPr>
            <a:cxnSpLocks noChangeShapeType="1"/>
          </p:cNvCxnSpPr>
          <p:nvPr/>
        </p:nvCxnSpPr>
        <p:spPr bwMode="auto">
          <a:xfrm flipV="1">
            <a:off x="1192213" y="2398713"/>
            <a:ext cx="574675" cy="28892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6" name="Прямая соединительная линия 16">
            <a:extLst>
              <a:ext uri="{FF2B5EF4-FFF2-40B4-BE49-F238E27FC236}">
                <a16:creationId xmlns="" xmlns:a16="http://schemas.microsoft.com/office/drawing/2014/main" id="{7DBA464F-21D0-4DD7-BC96-BE2B46CDB1A7}"/>
              </a:ext>
            </a:extLst>
          </p:cNvPr>
          <p:cNvCxnSpPr>
            <a:cxnSpLocks noChangeShapeType="1"/>
          </p:cNvCxnSpPr>
          <p:nvPr/>
        </p:nvCxnSpPr>
        <p:spPr bwMode="auto">
          <a:xfrm>
            <a:off x="1766888" y="2398713"/>
            <a:ext cx="936625"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7" name="Прямая соединительная линия 18">
            <a:extLst>
              <a:ext uri="{FF2B5EF4-FFF2-40B4-BE49-F238E27FC236}">
                <a16:creationId xmlns="" xmlns:a16="http://schemas.microsoft.com/office/drawing/2014/main" id="{BE6B8200-0F4B-43F7-9AA1-AB5FC0D8E792}"/>
              </a:ext>
            </a:extLst>
          </p:cNvPr>
          <p:cNvCxnSpPr>
            <a:cxnSpLocks noChangeShapeType="1"/>
          </p:cNvCxnSpPr>
          <p:nvPr/>
        </p:nvCxnSpPr>
        <p:spPr bwMode="auto">
          <a:xfrm flipV="1">
            <a:off x="2343150" y="2398713"/>
            <a:ext cx="360363" cy="28892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8" name="Прямая соединительная линия 22">
            <a:extLst>
              <a:ext uri="{FF2B5EF4-FFF2-40B4-BE49-F238E27FC236}">
                <a16:creationId xmlns="" xmlns:a16="http://schemas.microsoft.com/office/drawing/2014/main" id="{F645FB0C-6520-4B40-8A01-D863FF198C92}"/>
              </a:ext>
            </a:extLst>
          </p:cNvPr>
          <p:cNvCxnSpPr>
            <a:cxnSpLocks noChangeShapeType="1"/>
          </p:cNvCxnSpPr>
          <p:nvPr/>
        </p:nvCxnSpPr>
        <p:spPr bwMode="auto">
          <a:xfrm>
            <a:off x="2703513" y="2398713"/>
            <a:ext cx="0" cy="115252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9" name="Прямая соединительная линия 24">
            <a:extLst>
              <a:ext uri="{FF2B5EF4-FFF2-40B4-BE49-F238E27FC236}">
                <a16:creationId xmlns="" xmlns:a16="http://schemas.microsoft.com/office/drawing/2014/main" id="{0949FAD3-24E2-4720-9B99-2BEA2783A3AC}"/>
              </a:ext>
            </a:extLst>
          </p:cNvPr>
          <p:cNvCxnSpPr>
            <a:cxnSpLocks noChangeShapeType="1"/>
          </p:cNvCxnSpPr>
          <p:nvPr/>
        </p:nvCxnSpPr>
        <p:spPr bwMode="auto">
          <a:xfrm flipV="1">
            <a:off x="2343150" y="3551238"/>
            <a:ext cx="360363" cy="2857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0" name="Прямая соединительная линия 26">
            <a:extLst>
              <a:ext uri="{FF2B5EF4-FFF2-40B4-BE49-F238E27FC236}">
                <a16:creationId xmlns="" xmlns:a16="http://schemas.microsoft.com/office/drawing/2014/main" id="{422AD2DF-61F0-4636-A888-222E9AF7F179}"/>
              </a:ext>
            </a:extLst>
          </p:cNvPr>
          <p:cNvCxnSpPr>
            <a:cxnSpLocks noChangeShapeType="1"/>
          </p:cNvCxnSpPr>
          <p:nvPr/>
        </p:nvCxnSpPr>
        <p:spPr bwMode="auto">
          <a:xfrm>
            <a:off x="1766888" y="2398713"/>
            <a:ext cx="0" cy="11525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 name="Прямая соединительная линия 28">
            <a:extLst>
              <a:ext uri="{FF2B5EF4-FFF2-40B4-BE49-F238E27FC236}">
                <a16:creationId xmlns="" xmlns:a16="http://schemas.microsoft.com/office/drawing/2014/main" id="{45852197-5C56-4386-B48F-0F4B7123E6F5}"/>
              </a:ext>
            </a:extLst>
          </p:cNvPr>
          <p:cNvCxnSpPr>
            <a:cxnSpLocks noChangeShapeType="1"/>
          </p:cNvCxnSpPr>
          <p:nvPr/>
        </p:nvCxnSpPr>
        <p:spPr bwMode="auto">
          <a:xfrm flipV="1">
            <a:off x="1192213" y="3551238"/>
            <a:ext cx="574675" cy="2857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 name="Прямая соединительная линия 80895">
            <a:extLst>
              <a:ext uri="{FF2B5EF4-FFF2-40B4-BE49-F238E27FC236}">
                <a16:creationId xmlns="" xmlns:a16="http://schemas.microsoft.com/office/drawing/2014/main" id="{2F24879C-2207-4918-88D4-88DB52A8F2CF}"/>
              </a:ext>
            </a:extLst>
          </p:cNvPr>
          <p:cNvCxnSpPr>
            <a:cxnSpLocks noChangeShapeType="1"/>
          </p:cNvCxnSpPr>
          <p:nvPr/>
        </p:nvCxnSpPr>
        <p:spPr bwMode="auto">
          <a:xfrm>
            <a:off x="1766888" y="3551238"/>
            <a:ext cx="93662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3" name="TextBox 80896">
            <a:extLst>
              <a:ext uri="{FF2B5EF4-FFF2-40B4-BE49-F238E27FC236}">
                <a16:creationId xmlns="" xmlns:a16="http://schemas.microsoft.com/office/drawing/2014/main" id="{6CAD5705-53F2-4B72-B1C1-BF3C066FF8E6}"/>
              </a:ext>
            </a:extLst>
          </p:cNvPr>
          <p:cNvSpPr txBox="1">
            <a:spLocks noChangeArrowheads="1"/>
          </p:cNvSpPr>
          <p:nvPr/>
        </p:nvSpPr>
        <p:spPr bwMode="auto">
          <a:xfrm>
            <a:off x="936625" y="5661025"/>
            <a:ext cx="1973263"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a:t>6+8-12=2</a:t>
            </a:r>
            <a:endParaRPr lang="ru-RU" altLang="ru-RU"/>
          </a:p>
        </p:txBody>
      </p:sp>
      <p:sp>
        <p:nvSpPr>
          <p:cNvPr id="14" name="Равнобедренный треугольник 80897">
            <a:extLst>
              <a:ext uri="{FF2B5EF4-FFF2-40B4-BE49-F238E27FC236}">
                <a16:creationId xmlns="" xmlns:a16="http://schemas.microsoft.com/office/drawing/2014/main" id="{652EB75E-2CC1-43D4-8266-7FAC73C762BC}"/>
              </a:ext>
            </a:extLst>
          </p:cNvPr>
          <p:cNvSpPr>
            <a:spLocks noChangeArrowheads="1"/>
          </p:cNvSpPr>
          <p:nvPr/>
        </p:nvSpPr>
        <p:spPr bwMode="auto">
          <a:xfrm>
            <a:off x="6292850" y="2451100"/>
            <a:ext cx="1397000" cy="1223963"/>
          </a:xfrm>
          <a:prstGeom prst="triangle">
            <a:avLst>
              <a:gd name="adj" fmla="val 50000"/>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cxnSp>
        <p:nvCxnSpPr>
          <p:cNvPr id="15" name="Прямая соединительная линия 80904">
            <a:extLst>
              <a:ext uri="{FF2B5EF4-FFF2-40B4-BE49-F238E27FC236}">
                <a16:creationId xmlns="" xmlns:a16="http://schemas.microsoft.com/office/drawing/2014/main" id="{0EB40226-6E7C-476E-9D14-B28A8DCE440D}"/>
              </a:ext>
            </a:extLst>
          </p:cNvPr>
          <p:cNvCxnSpPr>
            <a:cxnSpLocks noChangeShapeType="1"/>
            <a:stCxn id="14" idx="0"/>
          </p:cNvCxnSpPr>
          <p:nvPr/>
        </p:nvCxnSpPr>
        <p:spPr bwMode="auto">
          <a:xfrm>
            <a:off x="6991350" y="2451100"/>
            <a:ext cx="842963" cy="611188"/>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6" name="Прямая соединительная линия 80906">
            <a:extLst>
              <a:ext uri="{FF2B5EF4-FFF2-40B4-BE49-F238E27FC236}">
                <a16:creationId xmlns="" xmlns:a16="http://schemas.microsoft.com/office/drawing/2014/main" id="{5B534CC0-469B-498E-8F82-15B9A0A86AC9}"/>
              </a:ext>
            </a:extLst>
          </p:cNvPr>
          <p:cNvCxnSpPr>
            <a:cxnSpLocks noChangeShapeType="1"/>
            <a:endCxn id="14" idx="4"/>
          </p:cNvCxnSpPr>
          <p:nvPr/>
        </p:nvCxnSpPr>
        <p:spPr bwMode="auto">
          <a:xfrm flipH="1">
            <a:off x="7689850" y="3062288"/>
            <a:ext cx="144463" cy="6127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 name="Прямая соединительная линия 80908">
            <a:extLst>
              <a:ext uri="{FF2B5EF4-FFF2-40B4-BE49-F238E27FC236}">
                <a16:creationId xmlns="" xmlns:a16="http://schemas.microsoft.com/office/drawing/2014/main" id="{37D5B5FC-CCBE-470C-A645-BD3F8878108B}"/>
              </a:ext>
            </a:extLst>
          </p:cNvPr>
          <p:cNvCxnSpPr>
            <a:cxnSpLocks noChangeShapeType="1"/>
            <a:stCxn id="14" idx="2"/>
          </p:cNvCxnSpPr>
          <p:nvPr/>
        </p:nvCxnSpPr>
        <p:spPr bwMode="auto">
          <a:xfrm flipV="1">
            <a:off x="6292850" y="3062288"/>
            <a:ext cx="1541463" cy="6127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8" name="TextBox 80909">
            <a:extLst>
              <a:ext uri="{FF2B5EF4-FFF2-40B4-BE49-F238E27FC236}">
                <a16:creationId xmlns="" xmlns:a16="http://schemas.microsoft.com/office/drawing/2014/main" id="{A43F2461-65B1-47D3-9E74-F3031264E61C}"/>
              </a:ext>
            </a:extLst>
          </p:cNvPr>
          <p:cNvSpPr txBox="1">
            <a:spLocks noChangeArrowheads="1"/>
          </p:cNvSpPr>
          <p:nvPr/>
        </p:nvSpPr>
        <p:spPr bwMode="auto">
          <a:xfrm>
            <a:off x="6130925" y="5661025"/>
            <a:ext cx="1868488"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a:t>4+4-6=2</a:t>
            </a:r>
            <a:endParaRPr lang="ru-RU" altLang="ru-RU"/>
          </a:p>
        </p:txBody>
      </p:sp>
      <p:sp>
        <p:nvSpPr>
          <p:cNvPr id="19" name="Text Box 26">
            <a:extLst>
              <a:ext uri="{FF2B5EF4-FFF2-40B4-BE49-F238E27FC236}">
                <a16:creationId xmlns="" xmlns:a16="http://schemas.microsoft.com/office/drawing/2014/main" id="{02E8BDD6-28A7-42BF-91AA-FDDFB4DB78F4}"/>
              </a:ext>
            </a:extLst>
          </p:cNvPr>
          <p:cNvSpPr txBox="1">
            <a:spLocks noChangeArrowheads="1"/>
          </p:cNvSpPr>
          <p:nvPr/>
        </p:nvSpPr>
        <p:spPr bwMode="auto">
          <a:xfrm>
            <a:off x="1468438" y="1341438"/>
            <a:ext cx="613568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dirty="0">
                <a:solidFill>
                  <a:srgbClr val="3333FF"/>
                </a:solidFill>
              </a:rPr>
              <a:t>Формула Эйлера-Декарта (1750</a:t>
            </a:r>
            <a:r>
              <a:rPr lang="en-US" altLang="ru-RU" sz="2800" b="1" dirty="0">
                <a:solidFill>
                  <a:srgbClr val="3333FF"/>
                </a:solidFill>
              </a:rPr>
              <a:t> </a:t>
            </a:r>
            <a:r>
              <a:rPr lang="ru-RU" altLang="ru-RU" sz="2800" b="1" dirty="0">
                <a:solidFill>
                  <a:srgbClr val="3333FF"/>
                </a:solidFill>
              </a:rPr>
              <a:t>г)</a:t>
            </a:r>
          </a:p>
        </p:txBody>
      </p:sp>
      <p:sp>
        <p:nvSpPr>
          <p:cNvPr id="20" name="Прямоугольник 19">
            <a:extLst>
              <a:ext uri="{FF2B5EF4-FFF2-40B4-BE49-F238E27FC236}">
                <a16:creationId xmlns="" xmlns:a16="http://schemas.microsoft.com/office/drawing/2014/main" id="{3F994EC5-B79B-498F-82CA-6DEB093BC53F}"/>
              </a:ext>
            </a:extLst>
          </p:cNvPr>
          <p:cNvSpPr>
            <a:spLocks noChangeArrowheads="1"/>
          </p:cNvSpPr>
          <p:nvPr/>
        </p:nvSpPr>
        <p:spPr bwMode="auto">
          <a:xfrm>
            <a:off x="936625" y="4148138"/>
            <a:ext cx="19732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t>Граней – </a:t>
            </a:r>
            <a:r>
              <a:rPr lang="en-US" altLang="ru-RU" sz="1800"/>
              <a:t>V=</a:t>
            </a:r>
            <a:r>
              <a:rPr lang="ru-RU" altLang="ru-RU" sz="1800"/>
              <a:t>6;</a:t>
            </a:r>
          </a:p>
        </p:txBody>
      </p:sp>
      <p:sp>
        <p:nvSpPr>
          <p:cNvPr id="21" name="Прямоугольник 20">
            <a:extLst>
              <a:ext uri="{FF2B5EF4-FFF2-40B4-BE49-F238E27FC236}">
                <a16:creationId xmlns="" xmlns:a16="http://schemas.microsoft.com/office/drawing/2014/main" id="{E458B9DA-BD15-4D1D-85A8-FB8D5D626622}"/>
              </a:ext>
            </a:extLst>
          </p:cNvPr>
          <p:cNvSpPr>
            <a:spLocks noChangeArrowheads="1"/>
          </p:cNvSpPr>
          <p:nvPr/>
        </p:nvSpPr>
        <p:spPr bwMode="auto">
          <a:xfrm>
            <a:off x="936625" y="4619625"/>
            <a:ext cx="19732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t>вершин – </a:t>
            </a:r>
            <a:r>
              <a:rPr lang="en-US" altLang="ru-RU" sz="1800"/>
              <a:t>F=</a:t>
            </a:r>
            <a:r>
              <a:rPr lang="ru-RU" altLang="ru-RU" sz="1800"/>
              <a:t>8;</a:t>
            </a:r>
          </a:p>
        </p:txBody>
      </p:sp>
      <p:sp>
        <p:nvSpPr>
          <p:cNvPr id="22" name="Прямоугольник 21">
            <a:extLst>
              <a:ext uri="{FF2B5EF4-FFF2-40B4-BE49-F238E27FC236}">
                <a16:creationId xmlns="" xmlns:a16="http://schemas.microsoft.com/office/drawing/2014/main" id="{DB0C1DBE-9E9F-400A-A4B4-B39F2B5797A4}"/>
              </a:ext>
            </a:extLst>
          </p:cNvPr>
          <p:cNvSpPr>
            <a:spLocks noChangeArrowheads="1"/>
          </p:cNvSpPr>
          <p:nvPr/>
        </p:nvSpPr>
        <p:spPr bwMode="auto">
          <a:xfrm>
            <a:off x="936625" y="5129213"/>
            <a:ext cx="19732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t>ребер – </a:t>
            </a:r>
            <a:r>
              <a:rPr lang="en-US" altLang="ru-RU" sz="1800"/>
              <a:t>E=</a:t>
            </a:r>
            <a:r>
              <a:rPr lang="ru-RU" altLang="ru-RU" sz="1800"/>
              <a:t>12</a:t>
            </a:r>
          </a:p>
        </p:txBody>
      </p:sp>
      <p:sp>
        <p:nvSpPr>
          <p:cNvPr id="23" name="TextBox 22">
            <a:extLst>
              <a:ext uri="{FF2B5EF4-FFF2-40B4-BE49-F238E27FC236}">
                <a16:creationId xmlns="" xmlns:a16="http://schemas.microsoft.com/office/drawing/2014/main" id="{EE53414D-03F1-4E0C-BBF3-D23DE41EEBF3}"/>
              </a:ext>
            </a:extLst>
          </p:cNvPr>
          <p:cNvSpPr txBox="1">
            <a:spLocks noChangeArrowheads="1"/>
          </p:cNvSpPr>
          <p:nvPr/>
        </p:nvSpPr>
        <p:spPr bwMode="auto">
          <a:xfrm>
            <a:off x="6127750" y="4148138"/>
            <a:ext cx="18716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t>Граней – </a:t>
            </a:r>
            <a:r>
              <a:rPr lang="en-US" altLang="ru-RU" sz="1800"/>
              <a:t>V=</a:t>
            </a:r>
            <a:r>
              <a:rPr lang="ru-RU" altLang="ru-RU" sz="1800"/>
              <a:t>4;</a:t>
            </a:r>
          </a:p>
        </p:txBody>
      </p:sp>
      <p:sp>
        <p:nvSpPr>
          <p:cNvPr id="25" name="TextBox 24">
            <a:extLst>
              <a:ext uri="{FF2B5EF4-FFF2-40B4-BE49-F238E27FC236}">
                <a16:creationId xmlns="" xmlns:a16="http://schemas.microsoft.com/office/drawing/2014/main" id="{B69550F3-5C0D-4EA0-AEBB-71414EFC67F6}"/>
              </a:ext>
            </a:extLst>
          </p:cNvPr>
          <p:cNvSpPr txBox="1">
            <a:spLocks noChangeArrowheads="1"/>
          </p:cNvSpPr>
          <p:nvPr/>
        </p:nvSpPr>
        <p:spPr bwMode="auto">
          <a:xfrm>
            <a:off x="6127750" y="4619625"/>
            <a:ext cx="18716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t>вершин – </a:t>
            </a:r>
            <a:r>
              <a:rPr lang="en-US" altLang="ru-RU" sz="1800"/>
              <a:t>F=</a:t>
            </a:r>
            <a:r>
              <a:rPr lang="ru-RU" altLang="ru-RU" sz="1800"/>
              <a:t>4; </a:t>
            </a:r>
          </a:p>
        </p:txBody>
      </p:sp>
      <p:sp>
        <p:nvSpPr>
          <p:cNvPr id="26" name="TextBox 25">
            <a:extLst>
              <a:ext uri="{FF2B5EF4-FFF2-40B4-BE49-F238E27FC236}">
                <a16:creationId xmlns="" xmlns:a16="http://schemas.microsoft.com/office/drawing/2014/main" id="{BF54C26D-2358-43F3-94A3-115B19513FD6}"/>
              </a:ext>
            </a:extLst>
          </p:cNvPr>
          <p:cNvSpPr txBox="1">
            <a:spLocks noChangeArrowheads="1"/>
          </p:cNvSpPr>
          <p:nvPr/>
        </p:nvSpPr>
        <p:spPr bwMode="auto">
          <a:xfrm>
            <a:off x="6127750" y="5129213"/>
            <a:ext cx="18716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t>Ребер </a:t>
            </a:r>
            <a:r>
              <a:rPr lang="en-US" altLang="ru-RU" sz="1800"/>
              <a:t>E=</a:t>
            </a:r>
            <a:r>
              <a:rPr lang="ru-RU" altLang="ru-RU" sz="1800"/>
              <a:t>6</a:t>
            </a:r>
          </a:p>
        </p:txBody>
      </p:sp>
      <p:sp>
        <p:nvSpPr>
          <p:cNvPr id="27" name="TextBox 26">
            <a:extLst>
              <a:ext uri="{FF2B5EF4-FFF2-40B4-BE49-F238E27FC236}">
                <a16:creationId xmlns="" xmlns:a16="http://schemas.microsoft.com/office/drawing/2014/main" id="{C16D785B-3BC8-48B1-941E-F57A225B1A65}"/>
              </a:ext>
            </a:extLst>
          </p:cNvPr>
          <p:cNvSpPr txBox="1">
            <a:spLocks noChangeArrowheads="1"/>
          </p:cNvSpPr>
          <p:nvPr/>
        </p:nvSpPr>
        <p:spPr bwMode="auto">
          <a:xfrm>
            <a:off x="3389313" y="2620963"/>
            <a:ext cx="2236787" cy="706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4000" b="1">
                <a:solidFill>
                  <a:srgbClr val="0000FF"/>
                </a:solidFill>
              </a:rPr>
              <a:t>V+F-E=2</a:t>
            </a:r>
            <a:endParaRPr lang="ru-RU" altLang="ru-RU" sz="40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7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5" grpId="0" animBg="1"/>
      <p:bldP spid="3" grpId="0" animBg="1"/>
      <p:bldP spid="4" grpId="0" animBg="1"/>
      <p:bldP spid="13" grpId="0" animBg="1"/>
      <p:bldP spid="14" grpId="0" animBg="1"/>
      <p:bldP spid="18" grpId="0" animBg="1"/>
      <p:bldP spid="19" grpId="0" animBg="1"/>
      <p:bldP spid="20" grpId="0" animBg="1"/>
      <p:bldP spid="21" grpId="0" animBg="1"/>
      <p:bldP spid="22" grpId="0" animBg="1"/>
      <p:bldP spid="23"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5498091B-4118-4A54-80B5-CB8922D2292D}"/>
              </a:ext>
            </a:extLst>
          </p:cNvPr>
          <p:cNvSpPr/>
          <p:nvPr/>
        </p:nvSpPr>
        <p:spPr>
          <a:xfrm>
            <a:off x="0" y="620688"/>
            <a:ext cx="9144000" cy="2554545"/>
          </a:xfrm>
          <a:prstGeom prst="rect">
            <a:avLst/>
          </a:prstGeom>
          <a:solidFill>
            <a:schemeClr val="bg1"/>
          </a:solidFill>
        </p:spPr>
        <p:txBody>
          <a:bodyPr wrap="square">
            <a:spAutoFit/>
          </a:bodyPr>
          <a:lstStyle/>
          <a:p>
            <a:pPr algn="ctr"/>
            <a:r>
              <a:rPr lang="ru-RU" sz="3200" dirty="0">
                <a:solidFill>
                  <a:srgbClr val="BC04C0"/>
                </a:solidFill>
              </a:rPr>
              <a:t>В </a:t>
            </a:r>
            <a:r>
              <a:rPr lang="ru-RU" sz="3200" dirty="0"/>
              <a:t>1896 г.</a:t>
            </a:r>
            <a:r>
              <a:rPr lang="ru-RU" sz="3200" dirty="0">
                <a:solidFill>
                  <a:srgbClr val="BC04C0"/>
                </a:solidFill>
              </a:rPr>
              <a:t> Вильгельм Конрад Рентген (выдающийся немецкий физик) совершенно случайно обнаружил неизвестное ранее излучение с очень слабым поглощением в веществе. </a:t>
            </a:r>
          </a:p>
        </p:txBody>
      </p:sp>
      <p:sp>
        <p:nvSpPr>
          <p:cNvPr id="3" name="Прямоугольник 2">
            <a:extLst>
              <a:ext uri="{FF2B5EF4-FFF2-40B4-BE49-F238E27FC236}">
                <a16:creationId xmlns="" xmlns:a16="http://schemas.microsoft.com/office/drawing/2014/main" id="{8AD14C13-D9CC-490D-BB1E-35BB01C2657F}"/>
              </a:ext>
            </a:extLst>
          </p:cNvPr>
          <p:cNvSpPr/>
          <p:nvPr/>
        </p:nvSpPr>
        <p:spPr>
          <a:xfrm>
            <a:off x="0" y="3429000"/>
            <a:ext cx="9144000" cy="1569660"/>
          </a:xfrm>
          <a:prstGeom prst="rect">
            <a:avLst/>
          </a:prstGeom>
          <a:solidFill>
            <a:schemeClr val="bg1"/>
          </a:solidFill>
        </p:spPr>
        <p:txBody>
          <a:bodyPr wrap="square">
            <a:spAutoFit/>
          </a:bodyPr>
          <a:lstStyle/>
          <a:p>
            <a:pPr algn="ctr"/>
            <a:r>
              <a:rPr lang="ru-RU" sz="3200" b="1" dirty="0">
                <a:solidFill>
                  <a:srgbClr val="FF0000"/>
                </a:solidFill>
              </a:rPr>
              <a:t>В 1901 г. он получил первую в истории науки Нобелевскую премию по физике за открытие «X-излучения»</a:t>
            </a:r>
            <a:endParaRPr lang="ru-RU" sz="3200" dirty="0"/>
          </a:p>
        </p:txBody>
      </p:sp>
      <p:sp>
        <p:nvSpPr>
          <p:cNvPr id="4" name="Прямоугольник 3">
            <a:extLst>
              <a:ext uri="{FF2B5EF4-FFF2-40B4-BE49-F238E27FC236}">
                <a16:creationId xmlns="" xmlns:a16="http://schemas.microsoft.com/office/drawing/2014/main" id="{10D9D6B5-720C-4652-8E0D-2FDD9DB59FF3}"/>
              </a:ext>
            </a:extLst>
          </p:cNvPr>
          <p:cNvSpPr/>
          <p:nvPr/>
        </p:nvSpPr>
        <p:spPr>
          <a:xfrm>
            <a:off x="0" y="5302949"/>
            <a:ext cx="9144000" cy="830997"/>
          </a:xfrm>
          <a:prstGeom prst="rect">
            <a:avLst/>
          </a:prstGeom>
          <a:solidFill>
            <a:schemeClr val="bg1"/>
          </a:solidFill>
        </p:spPr>
        <p:txBody>
          <a:bodyPr wrap="square">
            <a:spAutoFit/>
          </a:bodyPr>
          <a:lstStyle/>
          <a:p>
            <a:pPr algn="ctr"/>
            <a:r>
              <a:rPr lang="ru-RU" sz="2400" dirty="0">
                <a:solidFill>
                  <a:srgbClr val="BC04C0"/>
                </a:solidFill>
              </a:rPr>
              <a:t>Позже это излучение в литературе получило название </a:t>
            </a:r>
          </a:p>
          <a:p>
            <a:pPr algn="ctr"/>
            <a:r>
              <a:rPr lang="ru-RU" sz="2400" b="1" dirty="0">
                <a:solidFill>
                  <a:srgbClr val="FF0000"/>
                </a:solidFill>
              </a:rPr>
              <a:t>«РЕНТГЕНОВСКИЕ ЛУЧИ»</a:t>
            </a:r>
            <a:r>
              <a:rPr lang="ru-RU" sz="2400" dirty="0">
                <a:solidFill>
                  <a:srgbClr val="BC04C0"/>
                </a:solidFill>
              </a:rPr>
              <a:t>. </a:t>
            </a:r>
          </a:p>
        </p:txBody>
      </p:sp>
    </p:spTree>
    <p:extLst>
      <p:ext uri="{BB962C8B-B14F-4D97-AF65-F5344CB8AC3E}">
        <p14:creationId xmlns:p14="http://schemas.microsoft.com/office/powerpoint/2010/main" val="10086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 xmlns:a16="http://schemas.microsoft.com/office/drawing/2014/main" id="{36D2E2AF-8BB1-4032-8973-D2B51D380B74}"/>
              </a:ext>
            </a:extLst>
          </p:cNvPr>
          <p:cNvSpPr txBox="1">
            <a:spLocks noChangeArrowheads="1"/>
          </p:cNvSpPr>
          <p:nvPr/>
        </p:nvSpPr>
        <p:spPr bwMode="auto">
          <a:xfrm>
            <a:off x="0" y="0"/>
            <a:ext cx="914400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dirty="0"/>
              <a:t>3</a:t>
            </a:r>
            <a:r>
              <a:rPr lang="en-US" altLang="ru-RU" b="1" dirty="0"/>
              <a:t>. </a:t>
            </a:r>
            <a:r>
              <a:rPr lang="ru-RU" altLang="ru-RU" b="1" dirty="0">
                <a:solidFill>
                  <a:srgbClr val="3333FF"/>
                </a:solidFill>
              </a:rPr>
              <a:t>Закон рациональных индексов </a:t>
            </a:r>
          </a:p>
          <a:p>
            <a:pPr algn="ctr" eaLnBrk="1" hangingPunct="1">
              <a:spcBef>
                <a:spcPct val="0"/>
              </a:spcBef>
              <a:buFontTx/>
              <a:buNone/>
            </a:pPr>
            <a:r>
              <a:rPr lang="ru-RU" altLang="ru-RU" b="1" dirty="0">
                <a:solidFill>
                  <a:srgbClr val="3333FF"/>
                </a:solidFill>
              </a:rPr>
              <a:t>(закон Р.Ж. </a:t>
            </a:r>
            <a:r>
              <a:rPr lang="ru-RU" altLang="ru-RU" b="1" dirty="0" err="1">
                <a:solidFill>
                  <a:srgbClr val="3333FF"/>
                </a:solidFill>
              </a:rPr>
              <a:t>Аюи</a:t>
            </a:r>
            <a:r>
              <a:rPr lang="ru-RU" altLang="ru-RU" b="1" dirty="0">
                <a:solidFill>
                  <a:srgbClr val="3333FF"/>
                </a:solidFill>
              </a:rPr>
              <a:t>, 1784)</a:t>
            </a:r>
          </a:p>
        </p:txBody>
      </p:sp>
      <p:sp>
        <p:nvSpPr>
          <p:cNvPr id="4" name="Text Box 9">
            <a:extLst>
              <a:ext uri="{FF2B5EF4-FFF2-40B4-BE49-F238E27FC236}">
                <a16:creationId xmlns="" xmlns:a16="http://schemas.microsoft.com/office/drawing/2014/main" id="{A49CB2F0-BD54-4B23-B2B9-EF9DAB5C4620}"/>
              </a:ext>
            </a:extLst>
          </p:cNvPr>
          <p:cNvSpPr txBox="1">
            <a:spLocks noChangeArrowheads="1"/>
          </p:cNvSpPr>
          <p:nvPr/>
        </p:nvSpPr>
        <p:spPr bwMode="auto">
          <a:xfrm>
            <a:off x="4140200" y="1124744"/>
            <a:ext cx="5003800" cy="2584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dirty="0"/>
              <a:t>Плоскости </a:t>
            </a:r>
            <a:r>
              <a:rPr lang="en-US" altLang="ru-RU" sz="1800" b="1" dirty="0"/>
              <a:t>ABC,</a:t>
            </a:r>
            <a:r>
              <a:rPr lang="ru-RU" altLang="ru-RU" sz="1800" b="1" dirty="0"/>
              <a:t> </a:t>
            </a:r>
            <a:r>
              <a:rPr lang="en-US" altLang="ru-RU" sz="1800" b="1" dirty="0"/>
              <a:t>DGF,</a:t>
            </a:r>
            <a:r>
              <a:rPr lang="ru-RU" altLang="ru-RU" sz="1800" b="1" dirty="0"/>
              <a:t> </a:t>
            </a:r>
            <a:r>
              <a:rPr lang="en-US" altLang="ru-RU" sz="1800" b="1" dirty="0"/>
              <a:t>GHK</a:t>
            </a:r>
            <a:r>
              <a:rPr lang="ru-RU" altLang="ru-RU" sz="1800" b="1" baseline="-25000" dirty="0"/>
              <a:t> </a:t>
            </a:r>
          </a:p>
          <a:p>
            <a:pPr algn="ctr" eaLnBrk="1" hangingPunct="1">
              <a:spcBef>
                <a:spcPct val="0"/>
              </a:spcBef>
              <a:buFontTx/>
              <a:buNone/>
            </a:pPr>
            <a:r>
              <a:rPr lang="ru-RU" altLang="ru-RU" sz="1800" b="1" dirty="0"/>
              <a:t>не обязательно параллельны </a:t>
            </a:r>
            <a:endParaRPr lang="en-US" altLang="ru-RU" sz="1800" b="1" dirty="0"/>
          </a:p>
          <a:p>
            <a:pPr algn="ctr" eaLnBrk="1" hangingPunct="1">
              <a:spcBef>
                <a:spcPct val="0"/>
              </a:spcBef>
              <a:buFontTx/>
              <a:buNone/>
            </a:pPr>
            <a:r>
              <a:rPr lang="ru-RU" altLang="ru-RU" sz="1800" b="1" dirty="0"/>
              <a:t>друг другу.</a:t>
            </a:r>
            <a:r>
              <a:rPr lang="ru-RU" altLang="ru-RU" sz="1800" baseline="-25000" dirty="0"/>
              <a:t> </a:t>
            </a:r>
          </a:p>
          <a:p>
            <a:pPr algn="ctr" eaLnBrk="1" hangingPunct="1">
              <a:spcBef>
                <a:spcPct val="0"/>
              </a:spcBef>
              <a:buFontTx/>
              <a:buNone/>
            </a:pPr>
            <a:r>
              <a:rPr lang="ru-RU" altLang="ru-RU" sz="1800" b="1" dirty="0">
                <a:solidFill>
                  <a:srgbClr val="FF0000"/>
                </a:solidFill>
              </a:rPr>
              <a:t>Однако отношения отрезков, отсекаемых </a:t>
            </a:r>
          </a:p>
          <a:p>
            <a:pPr algn="ctr" eaLnBrk="1" hangingPunct="1">
              <a:spcBef>
                <a:spcPct val="0"/>
              </a:spcBef>
              <a:buFontTx/>
              <a:buNone/>
            </a:pPr>
            <a:r>
              <a:rPr lang="ru-RU" altLang="ru-RU" sz="1800" b="1" dirty="0">
                <a:solidFill>
                  <a:srgbClr val="FF0000"/>
                </a:solidFill>
              </a:rPr>
              <a:t>какими-либо гранями кристалла на кристаллографических осях и </a:t>
            </a:r>
          </a:p>
          <a:p>
            <a:pPr algn="ctr" eaLnBrk="1" hangingPunct="1">
              <a:spcBef>
                <a:spcPct val="0"/>
              </a:spcBef>
              <a:buFontTx/>
              <a:buNone/>
            </a:pPr>
            <a:r>
              <a:rPr lang="ru-RU" altLang="ru-RU" sz="1800" b="1" dirty="0">
                <a:solidFill>
                  <a:srgbClr val="FF0000"/>
                </a:solidFill>
              </a:rPr>
              <a:t>измеренные в осевых единицах, </a:t>
            </a:r>
          </a:p>
          <a:p>
            <a:pPr algn="ctr" eaLnBrk="1" hangingPunct="1">
              <a:spcBef>
                <a:spcPct val="0"/>
              </a:spcBef>
              <a:buFontTx/>
              <a:buNone/>
            </a:pPr>
            <a:r>
              <a:rPr lang="ru-RU" altLang="ru-RU" sz="1800" b="1" dirty="0">
                <a:solidFill>
                  <a:srgbClr val="FF0000"/>
                </a:solidFill>
              </a:rPr>
              <a:t>всегда равны отношениям простых целых чисел</a:t>
            </a:r>
          </a:p>
        </p:txBody>
      </p:sp>
      <p:sp>
        <p:nvSpPr>
          <p:cNvPr id="5" name="Text Box 10">
            <a:extLst>
              <a:ext uri="{FF2B5EF4-FFF2-40B4-BE49-F238E27FC236}">
                <a16:creationId xmlns="" xmlns:a16="http://schemas.microsoft.com/office/drawing/2014/main" id="{C66543B5-885C-4FED-BBC5-1005F957F96A}"/>
              </a:ext>
            </a:extLst>
          </p:cNvPr>
          <p:cNvSpPr txBox="1">
            <a:spLocks noChangeArrowheads="1"/>
          </p:cNvSpPr>
          <p:nvPr/>
        </p:nvSpPr>
        <p:spPr bwMode="auto">
          <a:xfrm>
            <a:off x="4140200" y="3935958"/>
            <a:ext cx="5003800"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600" b="1" dirty="0">
                <a:solidFill>
                  <a:srgbClr val="3333FF"/>
                </a:solidFill>
              </a:rPr>
              <a:t>Будем считать отрезки </a:t>
            </a:r>
            <a:r>
              <a:rPr lang="en-US" altLang="ru-RU" sz="1600" b="1" i="1" dirty="0">
                <a:solidFill>
                  <a:srgbClr val="3333FF"/>
                </a:solidFill>
              </a:rPr>
              <a:t>OA</a:t>
            </a:r>
            <a:r>
              <a:rPr lang="ru-RU" altLang="ru-RU" sz="1600" b="1" i="1" dirty="0">
                <a:solidFill>
                  <a:srgbClr val="3333FF"/>
                </a:solidFill>
              </a:rPr>
              <a:t>,</a:t>
            </a:r>
            <a:r>
              <a:rPr lang="en-US" altLang="ru-RU" sz="1600" b="1" i="1" dirty="0">
                <a:solidFill>
                  <a:srgbClr val="3333FF"/>
                </a:solidFill>
              </a:rPr>
              <a:t> OB</a:t>
            </a:r>
            <a:r>
              <a:rPr lang="ru-RU" altLang="ru-RU" sz="1600" b="1" i="1" dirty="0">
                <a:solidFill>
                  <a:srgbClr val="3333FF"/>
                </a:solidFill>
              </a:rPr>
              <a:t>,</a:t>
            </a:r>
            <a:r>
              <a:rPr lang="en-US" altLang="ru-RU" sz="1600" b="1" i="1" dirty="0">
                <a:solidFill>
                  <a:srgbClr val="3333FF"/>
                </a:solidFill>
              </a:rPr>
              <a:t> OC</a:t>
            </a:r>
            <a:r>
              <a:rPr lang="en-US" altLang="ru-RU" sz="1600" b="1" dirty="0">
                <a:solidFill>
                  <a:srgbClr val="3333FF"/>
                </a:solidFill>
              </a:rPr>
              <a:t>  </a:t>
            </a:r>
            <a:r>
              <a:rPr lang="ru-RU" altLang="ru-RU" sz="1600" b="1" dirty="0">
                <a:solidFill>
                  <a:srgbClr val="3333FF"/>
                </a:solidFill>
              </a:rPr>
              <a:t>за осевые масштабы (</a:t>
            </a:r>
            <a:r>
              <a:rPr lang="en-US" altLang="ru-RU" sz="1600" b="1" i="1" dirty="0"/>
              <a:t>a, b, c</a:t>
            </a:r>
            <a:r>
              <a:rPr lang="en-US" altLang="ru-RU" sz="1600" b="1" dirty="0">
                <a:solidFill>
                  <a:srgbClr val="3333FF"/>
                </a:solidFill>
              </a:rPr>
              <a:t>)</a:t>
            </a:r>
            <a:r>
              <a:rPr lang="ru-RU" altLang="ru-RU" sz="1600" b="1" dirty="0">
                <a:solidFill>
                  <a:srgbClr val="3333FF"/>
                </a:solidFill>
              </a:rPr>
              <a:t>. Другие отрезки, например </a:t>
            </a:r>
            <a:r>
              <a:rPr lang="en-US" altLang="ru-RU" sz="1600" b="1" dirty="0">
                <a:solidFill>
                  <a:srgbClr val="3333FF"/>
                </a:solidFill>
              </a:rPr>
              <a:t>OD,OH,OK,OF, OG</a:t>
            </a:r>
            <a:r>
              <a:rPr lang="ru-RU" altLang="ru-RU" sz="1600" b="1" dirty="0">
                <a:solidFill>
                  <a:srgbClr val="3333FF"/>
                </a:solidFill>
              </a:rPr>
              <a:t> также измерены в осевых масштабах. </a:t>
            </a:r>
          </a:p>
        </p:txBody>
      </p:sp>
      <p:graphicFrame>
        <p:nvGraphicFramePr>
          <p:cNvPr id="6" name="Объект 5">
            <a:extLst>
              <a:ext uri="{FF2B5EF4-FFF2-40B4-BE49-F238E27FC236}">
                <a16:creationId xmlns="" xmlns:a16="http://schemas.microsoft.com/office/drawing/2014/main" id="{55AB67FA-8D92-4AFB-AC49-907453713901}"/>
              </a:ext>
            </a:extLst>
          </p:cNvPr>
          <p:cNvGraphicFramePr>
            <a:graphicFrameLocks noChangeAspect="1"/>
          </p:cNvGraphicFramePr>
          <p:nvPr>
            <p:extLst>
              <p:ext uri="{D42A27DB-BD31-4B8C-83A1-F6EECF244321}">
                <p14:modId xmlns:p14="http://schemas.microsoft.com/office/powerpoint/2010/main" val="2273712622"/>
              </p:ext>
            </p:extLst>
          </p:nvPr>
        </p:nvGraphicFramePr>
        <p:xfrm>
          <a:off x="774700" y="5517232"/>
          <a:ext cx="3600450" cy="879475"/>
        </p:xfrm>
        <a:graphic>
          <a:graphicData uri="http://schemas.openxmlformats.org/presentationml/2006/ole">
            <mc:AlternateContent xmlns:mc="http://schemas.openxmlformats.org/markup-compatibility/2006">
              <mc:Choice xmlns:v="urn:schemas-microsoft-com:vml" Requires="v">
                <p:oleObj spid="_x0000_s18717" name="Equation" r:id="rId3" imgW="1612900" imgH="393700" progId="Equation.DSMT4">
                  <p:embed/>
                </p:oleObj>
              </mc:Choice>
              <mc:Fallback>
                <p:oleObj name="Equation" r:id="rId3" imgW="1612900" imgH="393700" progId="Equation.DSMT4">
                  <p:embed/>
                  <p:pic>
                    <p:nvPicPr>
                      <p:cNvPr id="0" name="Объект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 y="5517232"/>
                        <a:ext cx="3600450" cy="879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Объект 6">
            <a:extLst>
              <a:ext uri="{FF2B5EF4-FFF2-40B4-BE49-F238E27FC236}">
                <a16:creationId xmlns="" xmlns:a16="http://schemas.microsoft.com/office/drawing/2014/main" id="{711B1F65-F8F8-4234-89CA-1CF54C376DD1}"/>
              </a:ext>
            </a:extLst>
          </p:cNvPr>
          <p:cNvGraphicFramePr>
            <a:graphicFrameLocks noChangeAspect="1"/>
          </p:cNvGraphicFramePr>
          <p:nvPr>
            <p:extLst>
              <p:ext uri="{D42A27DB-BD31-4B8C-83A1-F6EECF244321}">
                <p14:modId xmlns:p14="http://schemas.microsoft.com/office/powerpoint/2010/main" val="252211188"/>
              </p:ext>
            </p:extLst>
          </p:nvPr>
        </p:nvGraphicFramePr>
        <p:xfrm>
          <a:off x="4743450" y="5517232"/>
          <a:ext cx="3773488" cy="879475"/>
        </p:xfrm>
        <a:graphic>
          <a:graphicData uri="http://schemas.openxmlformats.org/presentationml/2006/ole">
            <mc:AlternateContent xmlns:mc="http://schemas.openxmlformats.org/markup-compatibility/2006">
              <mc:Choice xmlns:v="urn:schemas-microsoft-com:vml" Requires="v">
                <p:oleObj spid="_x0000_s18718" name="Equation" r:id="rId5" imgW="1688367" imgH="393529" progId="Equation.DSMT4">
                  <p:embed/>
                </p:oleObj>
              </mc:Choice>
              <mc:Fallback>
                <p:oleObj name="Equation" r:id="rId5" imgW="1688367" imgH="393529" progId="Equation.DSMT4">
                  <p:embed/>
                  <p:pic>
                    <p:nvPicPr>
                      <p:cNvPr id="0"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5517232"/>
                        <a:ext cx="3773488" cy="879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 xmlns:a16="http://schemas.microsoft.com/office/drawing/2014/main" id="{FA685A6B-9C18-4911-9FB6-824B6302E8AC}"/>
              </a:ext>
            </a:extLst>
          </p:cNvPr>
          <p:cNvSpPr txBox="1">
            <a:spLocks noChangeArrowheads="1"/>
          </p:cNvSpPr>
          <p:nvPr/>
        </p:nvSpPr>
        <p:spPr bwMode="auto">
          <a:xfrm>
            <a:off x="0" y="6488113"/>
            <a:ext cx="9144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solidFill>
                  <a:srgbClr val="3333FF"/>
                </a:solidFill>
              </a:rPr>
              <a:t>Тогда все </a:t>
            </a:r>
            <a:r>
              <a:rPr lang="en-US" altLang="ru-RU" sz="1800" b="1" i="1">
                <a:solidFill>
                  <a:srgbClr val="3333FF"/>
                </a:solidFill>
              </a:rPr>
              <a:t>p,q,r </a:t>
            </a:r>
            <a:r>
              <a:rPr lang="en-US" altLang="ru-RU" sz="1800" b="1">
                <a:solidFill>
                  <a:srgbClr val="3333FF"/>
                </a:solidFill>
              </a:rPr>
              <a:t>– </a:t>
            </a:r>
            <a:r>
              <a:rPr lang="ru-RU" altLang="ru-RU" sz="1800" b="1">
                <a:solidFill>
                  <a:srgbClr val="3333FF"/>
                </a:solidFill>
              </a:rPr>
              <a:t>целые числа</a:t>
            </a:r>
            <a:endParaRPr lang="ru-RU" altLang="ru-RU" sz="1800" b="1"/>
          </a:p>
        </p:txBody>
      </p:sp>
      <p:sp>
        <p:nvSpPr>
          <p:cNvPr id="9" name="TextBox 8">
            <a:extLst>
              <a:ext uri="{FF2B5EF4-FFF2-40B4-BE49-F238E27FC236}">
                <a16:creationId xmlns="" xmlns:a16="http://schemas.microsoft.com/office/drawing/2014/main" id="{651D12F6-56C0-4525-84B6-0FD5E88D6936}"/>
              </a:ext>
            </a:extLst>
          </p:cNvPr>
          <p:cNvSpPr txBox="1"/>
          <p:nvPr/>
        </p:nvSpPr>
        <p:spPr>
          <a:xfrm>
            <a:off x="0" y="5083750"/>
            <a:ext cx="9120188" cy="369332"/>
          </a:xfrm>
          <a:prstGeom prst="rect">
            <a:avLst/>
          </a:prstGeom>
          <a:solidFill>
            <a:schemeClr val="bg1"/>
          </a:solidFill>
        </p:spPr>
        <p:txBody>
          <a:bodyPr wrap="square" rtlCol="0">
            <a:spAutoFit/>
          </a:bodyPr>
          <a:lstStyle/>
          <a:p>
            <a:pPr algn="ctr"/>
            <a:r>
              <a:rPr lang="ru-RU" altLang="ru-RU" b="1" dirty="0">
                <a:solidFill>
                  <a:srgbClr val="3333FF"/>
                </a:solidFill>
              </a:rPr>
              <a:t>Рассмотрим отношения отрезков отсекаемых плоскостями по каждой оси</a:t>
            </a:r>
            <a:endParaRPr lang="ru-RU" dirty="0"/>
          </a:p>
        </p:txBody>
      </p:sp>
      <p:pic>
        <p:nvPicPr>
          <p:cNvPr id="11" name="Рисунок 10">
            <a:extLst>
              <a:ext uri="{FF2B5EF4-FFF2-40B4-BE49-F238E27FC236}">
                <a16:creationId xmlns="" xmlns:a16="http://schemas.microsoft.com/office/drawing/2014/main" id="{77717004-75A7-43F0-B212-EA8640A00DFB}"/>
              </a:ext>
            </a:extLst>
          </p:cNvPr>
          <p:cNvPicPr>
            <a:picLocks noChangeAspect="1"/>
          </p:cNvPicPr>
          <p:nvPr/>
        </p:nvPicPr>
        <p:blipFill>
          <a:blip r:embed="rId7"/>
          <a:stretch>
            <a:fillRect/>
          </a:stretch>
        </p:blipFill>
        <p:spPr>
          <a:xfrm>
            <a:off x="0" y="1124744"/>
            <a:ext cx="3995936" cy="386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a:extLst>
              <a:ext uri="{FF2B5EF4-FFF2-40B4-BE49-F238E27FC236}">
                <a16:creationId xmlns="" xmlns:a16="http://schemas.microsoft.com/office/drawing/2014/main" id="{6B3BC216-374A-43D1-B0ED-8D655CA0B9D8}"/>
              </a:ext>
            </a:extLst>
          </p:cNvPr>
          <p:cNvSpPr txBox="1">
            <a:spLocks noChangeArrowheads="1"/>
          </p:cNvSpPr>
          <p:nvPr/>
        </p:nvSpPr>
        <p:spPr bwMode="auto">
          <a:xfrm>
            <a:off x="0" y="836712"/>
            <a:ext cx="9144000" cy="295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4400" b="1" dirty="0">
                <a:solidFill>
                  <a:srgbClr val="3333FF"/>
                </a:solidFill>
              </a:rPr>
              <a:t>3</a:t>
            </a:r>
            <a:r>
              <a:rPr lang="ru-RU" altLang="ru-RU" sz="4400" b="1" dirty="0">
                <a:solidFill>
                  <a:srgbClr val="3333FF"/>
                </a:solidFill>
              </a:rPr>
              <a:t>. МЕТОДЫ ИЗОБРАЖЕНИЯ </a:t>
            </a:r>
            <a:r>
              <a:rPr lang="ru-RU" altLang="ru-RU" sz="4400" b="1" dirty="0">
                <a:solidFill>
                  <a:srgbClr val="FF0000"/>
                </a:solidFill>
              </a:rPr>
              <a:t>ЭЛЕМЕНТОВ КРИСТАЛЛИЧЕСКОЙ РЕШЕТКИ </a:t>
            </a:r>
          </a:p>
          <a:p>
            <a:pPr algn="ctr" eaLnBrk="1" hangingPunct="1">
              <a:spcBef>
                <a:spcPct val="0"/>
              </a:spcBef>
              <a:buFontTx/>
              <a:buNone/>
            </a:pPr>
            <a:r>
              <a:rPr lang="ru-RU" altLang="ru-RU" sz="4400" b="1" dirty="0"/>
              <a:t>В КРИСТАЛЛОГРАФИИ</a:t>
            </a:r>
            <a:r>
              <a:rPr lang="ru-RU" altLang="ru-RU" sz="5400" dirty="0"/>
              <a:t> </a:t>
            </a:r>
          </a:p>
        </p:txBody>
      </p:sp>
      <p:sp>
        <p:nvSpPr>
          <p:cNvPr id="2" name="TextBox 1">
            <a:extLst>
              <a:ext uri="{FF2B5EF4-FFF2-40B4-BE49-F238E27FC236}">
                <a16:creationId xmlns="" xmlns:a16="http://schemas.microsoft.com/office/drawing/2014/main" id="{129003E2-F409-448B-8971-FF97F51E6CC8}"/>
              </a:ext>
            </a:extLst>
          </p:cNvPr>
          <p:cNvSpPr txBox="1"/>
          <p:nvPr/>
        </p:nvSpPr>
        <p:spPr>
          <a:xfrm>
            <a:off x="0" y="4437112"/>
            <a:ext cx="9144000" cy="954107"/>
          </a:xfrm>
          <a:prstGeom prst="rect">
            <a:avLst/>
          </a:prstGeom>
          <a:solidFill>
            <a:schemeClr val="bg1"/>
          </a:solidFill>
        </p:spPr>
        <p:txBody>
          <a:bodyPr wrap="square" rtlCol="0">
            <a:spAutoFit/>
          </a:bodyPr>
          <a:lstStyle/>
          <a:p>
            <a:pPr algn="ctr"/>
            <a:r>
              <a:rPr lang="ru-RU" sz="2800" dirty="0"/>
              <a:t>Элементы кристаллической решетки: </a:t>
            </a:r>
          </a:p>
          <a:p>
            <a:pPr algn="ctr"/>
            <a:r>
              <a:rPr lang="ru-RU" sz="2800" dirty="0"/>
              <a:t>узлы, узловые ряды, плоскости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 xmlns:a16="http://schemas.microsoft.com/office/drawing/2014/main" id="{E165FFD3-2565-415C-B761-59C105E8A7B7}"/>
              </a:ext>
            </a:extLst>
          </p:cNvPr>
          <p:cNvSpPr txBox="1">
            <a:spLocks noChangeArrowheads="1"/>
          </p:cNvSpPr>
          <p:nvPr/>
        </p:nvSpPr>
        <p:spPr bwMode="auto">
          <a:xfrm>
            <a:off x="0" y="0"/>
            <a:ext cx="9144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a:t>Система координат</a:t>
            </a:r>
          </a:p>
          <a:p>
            <a:pPr algn="ctr" eaLnBrk="1" hangingPunct="1">
              <a:spcBef>
                <a:spcPct val="0"/>
              </a:spcBef>
              <a:buFontTx/>
              <a:buNone/>
            </a:pPr>
            <a:r>
              <a:rPr lang="ru-RU" altLang="ru-RU" sz="3600" b="1"/>
              <a:t>принятая в кристаллографии </a:t>
            </a:r>
          </a:p>
        </p:txBody>
      </p:sp>
      <p:sp>
        <p:nvSpPr>
          <p:cNvPr id="4" name="Прямоугольник 3">
            <a:extLst>
              <a:ext uri="{FF2B5EF4-FFF2-40B4-BE49-F238E27FC236}">
                <a16:creationId xmlns="" xmlns:a16="http://schemas.microsoft.com/office/drawing/2014/main" id="{F0966C24-3194-4AB2-B739-7A97C5332D90}"/>
              </a:ext>
            </a:extLst>
          </p:cNvPr>
          <p:cNvSpPr>
            <a:spLocks noChangeArrowheads="1"/>
          </p:cNvSpPr>
          <p:nvPr/>
        </p:nvSpPr>
        <p:spPr bwMode="auto">
          <a:xfrm>
            <a:off x="0" y="5208588"/>
            <a:ext cx="914400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400" dirty="0"/>
              <a:t>a, b ,c</a:t>
            </a:r>
            <a:r>
              <a:rPr lang="ru-RU" altLang="ru-RU" sz="2400" dirty="0"/>
              <a:t> </a:t>
            </a:r>
            <a:r>
              <a:rPr lang="ru-RU" altLang="ru-RU" sz="2400" dirty="0">
                <a:solidFill>
                  <a:srgbClr val="3333FF"/>
                </a:solidFill>
              </a:rPr>
              <a:t>– масштабы по осям координат</a:t>
            </a:r>
            <a:r>
              <a:rPr lang="en-US" altLang="ru-RU" sz="2400" dirty="0">
                <a:solidFill>
                  <a:srgbClr val="3333FF"/>
                </a:solidFill>
              </a:rPr>
              <a:t> (</a:t>
            </a:r>
            <a:r>
              <a:rPr lang="ru-RU" altLang="ru-RU" sz="2400" dirty="0">
                <a:solidFill>
                  <a:srgbClr val="3333FF"/>
                </a:solidFill>
              </a:rPr>
              <a:t>осевые единицы); </a:t>
            </a:r>
          </a:p>
          <a:p>
            <a:pPr algn="ctr" eaLnBrk="1" hangingPunct="1">
              <a:spcBef>
                <a:spcPct val="0"/>
              </a:spcBef>
              <a:buFontTx/>
              <a:buNone/>
            </a:pPr>
            <a:r>
              <a:rPr lang="el-GR" altLang="ru-RU" sz="2400" i="1" dirty="0"/>
              <a:t>α</a:t>
            </a:r>
            <a:r>
              <a:rPr lang="en-US" altLang="ru-RU" sz="2400" i="1" dirty="0"/>
              <a:t>,</a:t>
            </a:r>
            <a:r>
              <a:rPr lang="ru-RU" altLang="ru-RU" sz="2400" i="1" dirty="0"/>
              <a:t> </a:t>
            </a:r>
            <a:r>
              <a:rPr lang="el-GR" altLang="ru-RU" sz="2400" i="1" dirty="0"/>
              <a:t>β</a:t>
            </a:r>
            <a:r>
              <a:rPr lang="en-US" altLang="ru-RU" sz="2400" i="1" dirty="0"/>
              <a:t>, </a:t>
            </a:r>
            <a:r>
              <a:rPr lang="el-GR" altLang="ru-RU" sz="2400" i="1" dirty="0"/>
              <a:t>γ</a:t>
            </a:r>
            <a:r>
              <a:rPr lang="en-US" altLang="ru-RU" sz="2400" i="1" dirty="0"/>
              <a:t> </a:t>
            </a:r>
            <a:r>
              <a:rPr lang="en-US" altLang="ru-RU" sz="2400" dirty="0">
                <a:solidFill>
                  <a:srgbClr val="3333FF"/>
                </a:solidFill>
              </a:rPr>
              <a:t>– </a:t>
            </a:r>
            <a:r>
              <a:rPr lang="ru-RU" altLang="ru-RU" sz="2400" dirty="0">
                <a:solidFill>
                  <a:srgbClr val="3333FF"/>
                </a:solidFill>
              </a:rPr>
              <a:t>углы между осями координат.</a:t>
            </a:r>
          </a:p>
        </p:txBody>
      </p:sp>
      <p:sp>
        <p:nvSpPr>
          <p:cNvPr id="6" name="Прямоугольник 5">
            <a:extLst>
              <a:ext uri="{FF2B5EF4-FFF2-40B4-BE49-F238E27FC236}">
                <a16:creationId xmlns="" xmlns:a16="http://schemas.microsoft.com/office/drawing/2014/main" id="{3B999B1C-E2B4-4894-BEFD-0AD57A6531FC}"/>
              </a:ext>
            </a:extLst>
          </p:cNvPr>
          <p:cNvSpPr>
            <a:spLocks noChangeArrowheads="1"/>
          </p:cNvSpPr>
          <p:nvPr/>
        </p:nvSpPr>
        <p:spPr bwMode="auto">
          <a:xfrm>
            <a:off x="0" y="6040438"/>
            <a:ext cx="91440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dirty="0">
                <a:solidFill>
                  <a:srgbClr val="FF0000"/>
                </a:solidFill>
              </a:rPr>
              <a:t>В общем случае система координат левовинтовая,  </a:t>
            </a:r>
            <a:endParaRPr lang="en-US" altLang="ru-RU" sz="2400" b="1" dirty="0">
              <a:solidFill>
                <a:srgbClr val="FF0000"/>
              </a:solidFill>
            </a:endParaRPr>
          </a:p>
          <a:p>
            <a:pPr algn="ctr" eaLnBrk="1" hangingPunct="1">
              <a:spcBef>
                <a:spcPct val="0"/>
              </a:spcBef>
              <a:buFontTx/>
              <a:buNone/>
            </a:pPr>
            <a:r>
              <a:rPr lang="ru-RU" altLang="ru-RU" sz="2400" b="1" dirty="0">
                <a:solidFill>
                  <a:srgbClr val="FF0000"/>
                </a:solidFill>
              </a:rPr>
              <a:t>и  не обязательно прямоугольная!</a:t>
            </a:r>
          </a:p>
        </p:txBody>
      </p:sp>
      <p:pic>
        <p:nvPicPr>
          <p:cNvPr id="8" name="Рисунок 7">
            <a:extLst>
              <a:ext uri="{FF2B5EF4-FFF2-40B4-BE49-F238E27FC236}">
                <a16:creationId xmlns="" xmlns:a16="http://schemas.microsoft.com/office/drawing/2014/main" id="{3991DADE-BB4B-4CFC-A287-ED63FA56E2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268413"/>
            <a:ext cx="450056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84EC6AFF-3828-41FA-81F3-13638E296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800"/>
            <a:ext cx="9144000" cy="3960440"/>
          </a:xfrm>
          <a:prstGeom prst="rect">
            <a:avLst/>
          </a:prstGeom>
        </p:spPr>
      </p:pic>
    </p:spTree>
    <p:extLst>
      <p:ext uri="{BB962C8B-B14F-4D97-AF65-F5344CB8AC3E}">
        <p14:creationId xmlns:p14="http://schemas.microsoft.com/office/powerpoint/2010/main" val="3238122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9A3A4FBF-901D-4D63-BF99-24F6720E8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8320"/>
            <a:ext cx="9144000" cy="3982064"/>
          </a:xfrm>
          <a:prstGeom prst="rect">
            <a:avLst/>
          </a:prstGeom>
        </p:spPr>
      </p:pic>
    </p:spTree>
    <p:extLst>
      <p:ext uri="{BB962C8B-B14F-4D97-AF65-F5344CB8AC3E}">
        <p14:creationId xmlns:p14="http://schemas.microsoft.com/office/powerpoint/2010/main" val="630021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 xmlns:a16="http://schemas.microsoft.com/office/drawing/2014/main" id="{72B282A5-C32E-4758-AD72-3730994E6D09}"/>
              </a:ext>
            </a:extLst>
          </p:cNvPr>
          <p:cNvSpPr txBox="1">
            <a:spLocks noChangeArrowheads="1"/>
          </p:cNvSpPr>
          <p:nvPr/>
        </p:nvSpPr>
        <p:spPr bwMode="auto">
          <a:xfrm>
            <a:off x="0" y="385500"/>
            <a:ext cx="9144000"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dirty="0"/>
              <a:t>Кристаллографические</a:t>
            </a:r>
            <a:r>
              <a:rPr lang="en-US" altLang="ru-RU" sz="4000" b="1" dirty="0"/>
              <a:t> </a:t>
            </a:r>
            <a:r>
              <a:rPr lang="ru-RU" altLang="ru-RU" sz="4000" b="1" dirty="0"/>
              <a:t>обозначения (символы)</a:t>
            </a:r>
          </a:p>
        </p:txBody>
      </p:sp>
      <p:sp>
        <p:nvSpPr>
          <p:cNvPr id="3" name="TextBox 2">
            <a:extLst>
              <a:ext uri="{FF2B5EF4-FFF2-40B4-BE49-F238E27FC236}">
                <a16:creationId xmlns="" xmlns:a16="http://schemas.microsoft.com/office/drawing/2014/main" id="{1C2FADFE-C3FD-47D3-B4EC-F4BF3F65C97C}"/>
              </a:ext>
            </a:extLst>
          </p:cNvPr>
          <p:cNvSpPr txBox="1"/>
          <p:nvPr/>
        </p:nvSpPr>
        <p:spPr>
          <a:xfrm>
            <a:off x="0" y="1753652"/>
            <a:ext cx="9144000" cy="523220"/>
          </a:xfrm>
          <a:prstGeom prst="rect">
            <a:avLst/>
          </a:prstGeom>
          <a:solidFill>
            <a:schemeClr val="bg1"/>
          </a:solidFill>
        </p:spPr>
        <p:txBody>
          <a:bodyPr wrap="square" rtlCol="0">
            <a:spAutoFit/>
          </a:bodyPr>
          <a:lstStyle/>
          <a:p>
            <a:r>
              <a:rPr lang="ru-RU" sz="2800" dirty="0"/>
              <a:t>1. Узлы решетки </a:t>
            </a:r>
          </a:p>
        </p:txBody>
      </p:sp>
      <p:sp>
        <p:nvSpPr>
          <p:cNvPr id="4" name="TextBox 3">
            <a:extLst>
              <a:ext uri="{FF2B5EF4-FFF2-40B4-BE49-F238E27FC236}">
                <a16:creationId xmlns="" xmlns:a16="http://schemas.microsoft.com/office/drawing/2014/main" id="{449AB835-56D6-4522-B26C-ACB29DF21914}"/>
              </a:ext>
            </a:extLst>
          </p:cNvPr>
          <p:cNvSpPr txBox="1"/>
          <p:nvPr/>
        </p:nvSpPr>
        <p:spPr>
          <a:xfrm>
            <a:off x="0" y="2329716"/>
            <a:ext cx="9144000" cy="523220"/>
          </a:xfrm>
          <a:prstGeom prst="rect">
            <a:avLst/>
          </a:prstGeom>
          <a:solidFill>
            <a:schemeClr val="bg1"/>
          </a:solidFill>
        </p:spPr>
        <p:txBody>
          <a:bodyPr wrap="square" rtlCol="0">
            <a:spAutoFit/>
          </a:bodyPr>
          <a:lstStyle/>
          <a:p>
            <a:r>
              <a:rPr lang="ru-RU" sz="2800" dirty="0"/>
              <a:t>2. Узловые ряды </a:t>
            </a:r>
          </a:p>
        </p:txBody>
      </p:sp>
      <p:sp>
        <p:nvSpPr>
          <p:cNvPr id="5" name="TextBox 4">
            <a:extLst>
              <a:ext uri="{FF2B5EF4-FFF2-40B4-BE49-F238E27FC236}">
                <a16:creationId xmlns="" xmlns:a16="http://schemas.microsoft.com/office/drawing/2014/main" id="{5860A25D-E8EB-4B09-93C1-DD42435B304A}"/>
              </a:ext>
            </a:extLst>
          </p:cNvPr>
          <p:cNvSpPr txBox="1"/>
          <p:nvPr/>
        </p:nvSpPr>
        <p:spPr>
          <a:xfrm>
            <a:off x="0" y="2905780"/>
            <a:ext cx="9144000" cy="523220"/>
          </a:xfrm>
          <a:prstGeom prst="rect">
            <a:avLst/>
          </a:prstGeom>
          <a:solidFill>
            <a:schemeClr val="bg1"/>
          </a:solidFill>
        </p:spPr>
        <p:txBody>
          <a:bodyPr wrap="square" rtlCol="0">
            <a:spAutoFit/>
          </a:bodyPr>
          <a:lstStyle/>
          <a:p>
            <a:r>
              <a:rPr lang="ru-RU" sz="2800" dirty="0"/>
              <a:t>3. Плоскости решетки </a:t>
            </a:r>
          </a:p>
        </p:txBody>
      </p:sp>
      <p:sp>
        <p:nvSpPr>
          <p:cNvPr id="6" name="TextBox 5">
            <a:extLst>
              <a:ext uri="{FF2B5EF4-FFF2-40B4-BE49-F238E27FC236}">
                <a16:creationId xmlns="" xmlns:a16="http://schemas.microsoft.com/office/drawing/2014/main" id="{978E6FF3-C932-42BE-B8FD-B4B3B2A80907}"/>
              </a:ext>
            </a:extLst>
          </p:cNvPr>
          <p:cNvSpPr txBox="1"/>
          <p:nvPr/>
        </p:nvSpPr>
        <p:spPr>
          <a:xfrm>
            <a:off x="0" y="3481844"/>
            <a:ext cx="9144000" cy="523220"/>
          </a:xfrm>
          <a:prstGeom prst="rect">
            <a:avLst/>
          </a:prstGeom>
          <a:solidFill>
            <a:schemeClr val="bg1"/>
          </a:solidFill>
        </p:spPr>
        <p:txBody>
          <a:bodyPr wrap="square" rtlCol="0">
            <a:spAutoFit/>
          </a:bodyPr>
          <a:lstStyle/>
          <a:p>
            <a:r>
              <a:rPr lang="ru-RU" sz="2800" dirty="0"/>
              <a:t>4. Межплоскостные расстояния</a:t>
            </a:r>
          </a:p>
        </p:txBody>
      </p:sp>
      <p:sp>
        <p:nvSpPr>
          <p:cNvPr id="7" name="TextBox 6">
            <a:extLst>
              <a:ext uri="{FF2B5EF4-FFF2-40B4-BE49-F238E27FC236}">
                <a16:creationId xmlns="" xmlns:a16="http://schemas.microsoft.com/office/drawing/2014/main" id="{E5C1F676-1E61-4A46-8DA3-8FFF2CF93519}"/>
              </a:ext>
            </a:extLst>
          </p:cNvPr>
          <p:cNvSpPr txBox="1"/>
          <p:nvPr/>
        </p:nvSpPr>
        <p:spPr>
          <a:xfrm>
            <a:off x="0" y="4057908"/>
            <a:ext cx="9144000" cy="523220"/>
          </a:xfrm>
          <a:prstGeom prst="rect">
            <a:avLst/>
          </a:prstGeom>
          <a:solidFill>
            <a:schemeClr val="bg1"/>
          </a:solidFill>
        </p:spPr>
        <p:txBody>
          <a:bodyPr wrap="square" rtlCol="0">
            <a:spAutoFit/>
          </a:bodyPr>
          <a:lstStyle/>
          <a:p>
            <a:r>
              <a:rPr lang="ru-RU" sz="2800" dirty="0"/>
              <a:t>5. Обратная решетка</a:t>
            </a:r>
          </a:p>
        </p:txBody>
      </p:sp>
      <p:sp>
        <p:nvSpPr>
          <p:cNvPr id="8" name="TextBox 7">
            <a:extLst>
              <a:ext uri="{FF2B5EF4-FFF2-40B4-BE49-F238E27FC236}">
                <a16:creationId xmlns="" xmlns:a16="http://schemas.microsoft.com/office/drawing/2014/main" id="{1D75A8D8-8F8B-4EC0-A3C1-8AF76307F66B}"/>
              </a:ext>
            </a:extLst>
          </p:cNvPr>
          <p:cNvSpPr txBox="1"/>
          <p:nvPr/>
        </p:nvSpPr>
        <p:spPr>
          <a:xfrm>
            <a:off x="12680" y="4633972"/>
            <a:ext cx="9131320" cy="523220"/>
          </a:xfrm>
          <a:prstGeom prst="rect">
            <a:avLst/>
          </a:prstGeom>
          <a:solidFill>
            <a:schemeClr val="bg1"/>
          </a:solidFill>
        </p:spPr>
        <p:txBody>
          <a:bodyPr wrap="square" rtlCol="0">
            <a:spAutoFit/>
          </a:bodyPr>
          <a:lstStyle/>
          <a:p>
            <a:r>
              <a:rPr lang="ru-RU" sz="2800" dirty="0"/>
              <a:t>6. Кристаллографические проекции </a:t>
            </a:r>
          </a:p>
        </p:txBody>
      </p:sp>
      <p:sp>
        <p:nvSpPr>
          <p:cNvPr id="9" name="TextBox 8">
            <a:extLst>
              <a:ext uri="{FF2B5EF4-FFF2-40B4-BE49-F238E27FC236}">
                <a16:creationId xmlns="" xmlns:a16="http://schemas.microsoft.com/office/drawing/2014/main" id="{1DFE3786-C3C6-4B06-86E2-24242F5F44BD}"/>
              </a:ext>
            </a:extLst>
          </p:cNvPr>
          <p:cNvSpPr txBox="1"/>
          <p:nvPr/>
        </p:nvSpPr>
        <p:spPr>
          <a:xfrm>
            <a:off x="12680" y="5210036"/>
            <a:ext cx="9131320" cy="523220"/>
          </a:xfrm>
          <a:prstGeom prst="rect">
            <a:avLst/>
          </a:prstGeom>
          <a:solidFill>
            <a:schemeClr val="bg1"/>
          </a:solidFill>
        </p:spPr>
        <p:txBody>
          <a:bodyPr wrap="square" rtlCol="0">
            <a:spAutoFit/>
          </a:bodyPr>
          <a:lstStyle/>
          <a:p>
            <a:r>
              <a:rPr lang="ru-RU" sz="2800" dirty="0"/>
              <a:t>7. Элементарная ячейка </a:t>
            </a:r>
          </a:p>
        </p:txBody>
      </p:sp>
      <p:sp>
        <p:nvSpPr>
          <p:cNvPr id="10" name="TextBox 9">
            <a:extLst>
              <a:ext uri="{FF2B5EF4-FFF2-40B4-BE49-F238E27FC236}">
                <a16:creationId xmlns="" xmlns:a16="http://schemas.microsoft.com/office/drawing/2014/main" id="{9BC42754-2E36-4D2B-8C25-7BDF1452B85F}"/>
              </a:ext>
            </a:extLst>
          </p:cNvPr>
          <p:cNvSpPr txBox="1"/>
          <p:nvPr/>
        </p:nvSpPr>
        <p:spPr>
          <a:xfrm>
            <a:off x="0" y="5786100"/>
            <a:ext cx="9131320" cy="523220"/>
          </a:xfrm>
          <a:prstGeom prst="rect">
            <a:avLst/>
          </a:prstGeom>
          <a:solidFill>
            <a:schemeClr val="bg1"/>
          </a:solidFill>
        </p:spPr>
        <p:txBody>
          <a:bodyPr wrap="square" rtlCol="0">
            <a:spAutoFit/>
          </a:bodyPr>
          <a:lstStyle/>
          <a:p>
            <a:r>
              <a:rPr lang="ru-RU" sz="2800" dirty="0"/>
              <a:t>8. Кристаллографические зоны</a:t>
            </a:r>
          </a:p>
        </p:txBody>
      </p:sp>
    </p:spTree>
    <p:extLst>
      <p:ext uri="{BB962C8B-B14F-4D97-AF65-F5344CB8AC3E}">
        <p14:creationId xmlns:p14="http://schemas.microsoft.com/office/powerpoint/2010/main" val="38953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Text Box 3">
            <a:extLst>
              <a:ext uri="{FF2B5EF4-FFF2-40B4-BE49-F238E27FC236}">
                <a16:creationId xmlns="" xmlns:a16="http://schemas.microsoft.com/office/drawing/2014/main" id="{8D18D3E5-5BD5-4E0F-B266-C1496C64FF17}"/>
              </a:ext>
            </a:extLst>
          </p:cNvPr>
          <p:cNvSpPr txBox="1">
            <a:spLocks noChangeArrowheads="1"/>
          </p:cNvSpPr>
          <p:nvPr/>
        </p:nvSpPr>
        <p:spPr bwMode="auto">
          <a:xfrm>
            <a:off x="0" y="569913"/>
            <a:ext cx="91440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dirty="0">
                <a:solidFill>
                  <a:srgbClr val="0000FF"/>
                </a:solidFill>
              </a:rPr>
              <a:t>1. Символы узлов решетки</a:t>
            </a:r>
            <a:endParaRPr lang="ru-RU" altLang="ru-RU" sz="4000" dirty="0">
              <a:solidFill>
                <a:srgbClr val="0000FF"/>
              </a:solidFill>
            </a:endParaRPr>
          </a:p>
        </p:txBody>
      </p:sp>
      <p:graphicFrame>
        <p:nvGraphicFramePr>
          <p:cNvPr id="220168" name="Object 8">
            <a:extLst>
              <a:ext uri="{FF2B5EF4-FFF2-40B4-BE49-F238E27FC236}">
                <a16:creationId xmlns="" xmlns:a16="http://schemas.microsoft.com/office/drawing/2014/main" id="{CCD4A1AA-5178-4D3E-8CA1-D1B071DC1550}"/>
              </a:ext>
            </a:extLst>
          </p:cNvPr>
          <p:cNvGraphicFramePr>
            <a:graphicFrameLocks noChangeAspect="1"/>
          </p:cNvGraphicFramePr>
          <p:nvPr/>
        </p:nvGraphicFramePr>
        <p:xfrm>
          <a:off x="5219700" y="3260725"/>
          <a:ext cx="3060700" cy="534988"/>
        </p:xfrm>
        <a:graphic>
          <a:graphicData uri="http://schemas.openxmlformats.org/presentationml/2006/ole">
            <mc:AlternateContent xmlns:mc="http://schemas.openxmlformats.org/markup-compatibility/2006">
              <mc:Choice xmlns:v="urn:schemas-microsoft-com:vml" Requires="v">
                <p:oleObj spid="_x0000_s21793" name="Equation" r:id="rId4" imgW="1091726" imgH="190417" progId="Equation.DSMT4">
                  <p:embed/>
                </p:oleObj>
              </mc:Choice>
              <mc:Fallback>
                <p:oleObj name="Equation" r:id="rId4" imgW="1091726" imgH="190417"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260725"/>
                        <a:ext cx="3060700" cy="5349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0170" name="Object 10">
            <a:extLst>
              <a:ext uri="{FF2B5EF4-FFF2-40B4-BE49-F238E27FC236}">
                <a16:creationId xmlns="" xmlns:a16="http://schemas.microsoft.com/office/drawing/2014/main" id="{2D59C1D8-9439-4F81-848C-ABC902213A5C}"/>
              </a:ext>
            </a:extLst>
          </p:cNvPr>
          <p:cNvGraphicFramePr>
            <a:graphicFrameLocks noChangeAspect="1"/>
          </p:cNvGraphicFramePr>
          <p:nvPr/>
        </p:nvGraphicFramePr>
        <p:xfrm>
          <a:off x="5237163" y="4062413"/>
          <a:ext cx="1158875" cy="430212"/>
        </p:xfrm>
        <a:graphic>
          <a:graphicData uri="http://schemas.openxmlformats.org/presentationml/2006/ole">
            <mc:AlternateContent xmlns:mc="http://schemas.openxmlformats.org/markup-compatibility/2006">
              <mc:Choice xmlns:v="urn:schemas-microsoft-com:vml" Requires="v">
                <p:oleObj spid="_x0000_s21794" name="Equation" r:id="rId6" imgW="444114" imgH="164957" progId="Equation.DSMT4">
                  <p:embed/>
                </p:oleObj>
              </mc:Choice>
              <mc:Fallback>
                <p:oleObj name="Equation" r:id="rId6" imgW="444114" imgH="164957"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7163" y="4062413"/>
                        <a:ext cx="1158875" cy="43021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0172" name="Text Box 12">
            <a:extLst>
              <a:ext uri="{FF2B5EF4-FFF2-40B4-BE49-F238E27FC236}">
                <a16:creationId xmlns="" xmlns:a16="http://schemas.microsoft.com/office/drawing/2014/main" id="{C3C511AB-52EC-4573-A9BD-67C621AD275D}"/>
              </a:ext>
            </a:extLst>
          </p:cNvPr>
          <p:cNvSpPr txBox="1">
            <a:spLocks noChangeArrowheads="1"/>
          </p:cNvSpPr>
          <p:nvPr/>
        </p:nvSpPr>
        <p:spPr bwMode="auto">
          <a:xfrm>
            <a:off x="2195513" y="5926138"/>
            <a:ext cx="6948487"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a:t>Индексы узла кристаллической решетки обычно заключаются в двойные квадратные скобки</a:t>
            </a:r>
            <a:r>
              <a:rPr lang="en-US" altLang="ru-RU" sz="2000" b="1"/>
              <a:t>!!!</a:t>
            </a:r>
            <a:endParaRPr lang="ru-RU" altLang="ru-RU" sz="2000" b="1"/>
          </a:p>
        </p:txBody>
      </p:sp>
      <p:sp>
        <p:nvSpPr>
          <p:cNvPr id="4110" name="TextBox 13">
            <a:extLst>
              <a:ext uri="{FF2B5EF4-FFF2-40B4-BE49-F238E27FC236}">
                <a16:creationId xmlns="" xmlns:a16="http://schemas.microsoft.com/office/drawing/2014/main" id="{29C0A704-C202-482E-937F-03A8BBD26E28}"/>
              </a:ext>
            </a:extLst>
          </p:cNvPr>
          <p:cNvSpPr txBox="1">
            <a:spLocks noChangeArrowheads="1"/>
          </p:cNvSpPr>
          <p:nvPr/>
        </p:nvSpPr>
        <p:spPr bwMode="auto">
          <a:xfrm>
            <a:off x="4430713" y="2420938"/>
            <a:ext cx="4713287"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a:solidFill>
                  <a:srgbClr val="3333FF"/>
                </a:solidFill>
              </a:rPr>
              <a:t>Положение любого узла </a:t>
            </a:r>
            <a:r>
              <a:rPr lang="en-US" altLang="ru-RU" sz="2000" b="1"/>
              <a:t>P</a:t>
            </a:r>
            <a:r>
              <a:rPr lang="en-US" altLang="ru-RU" sz="2000">
                <a:solidFill>
                  <a:srgbClr val="3333FF"/>
                </a:solidFill>
              </a:rPr>
              <a:t> </a:t>
            </a:r>
            <a:r>
              <a:rPr lang="ru-RU" altLang="ru-RU" sz="2000">
                <a:solidFill>
                  <a:srgbClr val="3333FF"/>
                </a:solidFill>
              </a:rPr>
              <a:t>решетки </a:t>
            </a:r>
            <a:endParaRPr lang="en-US" altLang="ru-RU" sz="2000">
              <a:solidFill>
                <a:srgbClr val="3333FF"/>
              </a:solidFill>
            </a:endParaRPr>
          </a:p>
          <a:p>
            <a:pPr algn="ctr" eaLnBrk="1" hangingPunct="1">
              <a:spcBef>
                <a:spcPct val="0"/>
              </a:spcBef>
              <a:buFontTx/>
              <a:buNone/>
            </a:pPr>
            <a:r>
              <a:rPr lang="ru-RU" altLang="ru-RU" sz="2000">
                <a:solidFill>
                  <a:srgbClr val="3333FF"/>
                </a:solidFill>
              </a:rPr>
              <a:t>определяется вектором </a:t>
            </a:r>
            <a:r>
              <a:rPr lang="en-US" altLang="ru-RU" sz="2000" b="1">
                <a:solidFill>
                  <a:srgbClr val="0000FF"/>
                </a:solidFill>
              </a:rPr>
              <a:t>P</a:t>
            </a:r>
            <a:endParaRPr lang="ru-RU" altLang="ru-RU" sz="2000" b="1">
              <a:solidFill>
                <a:srgbClr val="0000FF"/>
              </a:solidFill>
            </a:endParaRPr>
          </a:p>
        </p:txBody>
      </p:sp>
      <p:sp>
        <p:nvSpPr>
          <p:cNvPr id="4111" name="TextBox 14">
            <a:extLst>
              <a:ext uri="{FF2B5EF4-FFF2-40B4-BE49-F238E27FC236}">
                <a16:creationId xmlns="" xmlns:a16="http://schemas.microsoft.com/office/drawing/2014/main" id="{63ECBFFD-D18F-49F8-A011-20D2B8A40488}"/>
              </a:ext>
            </a:extLst>
          </p:cNvPr>
          <p:cNvSpPr txBox="1">
            <a:spLocks noChangeArrowheads="1"/>
          </p:cNvSpPr>
          <p:nvPr/>
        </p:nvSpPr>
        <p:spPr bwMode="auto">
          <a:xfrm>
            <a:off x="6542088" y="4083050"/>
            <a:ext cx="17383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1800" dirty="0">
                <a:solidFill>
                  <a:srgbClr val="3333FF"/>
                </a:solidFill>
              </a:rPr>
              <a:t>- Целые числа</a:t>
            </a:r>
          </a:p>
        </p:txBody>
      </p:sp>
      <p:pic>
        <p:nvPicPr>
          <p:cNvPr id="3" name="Рисунок 2">
            <a:extLst>
              <a:ext uri="{FF2B5EF4-FFF2-40B4-BE49-F238E27FC236}">
                <a16:creationId xmlns="" xmlns:a16="http://schemas.microsoft.com/office/drawing/2014/main" id="{AA2DAFAE-AE68-4A0E-97BC-A2F9F5F7719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1544638"/>
            <a:ext cx="4294188"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D2D4A16A-98BE-4B66-A8D4-D7AECA9A748A}"/>
              </a:ext>
            </a:extLst>
          </p:cNvPr>
          <p:cNvSpPr txBox="1">
            <a:spLocks noChangeArrowheads="1"/>
          </p:cNvSpPr>
          <p:nvPr/>
        </p:nvSpPr>
        <p:spPr bwMode="auto">
          <a:xfrm>
            <a:off x="395288" y="6018213"/>
            <a:ext cx="1436687"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ru-RU" dirty="0"/>
              <a:t>[[</a:t>
            </a:r>
            <a:r>
              <a:rPr lang="en-US" altLang="ru-RU" i="1" dirty="0" err="1"/>
              <a:t>mnp</a:t>
            </a:r>
            <a:r>
              <a:rPr lang="en-US" altLang="ru-RU" dirty="0"/>
              <a:t>]]</a:t>
            </a:r>
            <a:endParaRPr lang="ru-RU" altLang="ru-RU" dirty="0"/>
          </a:p>
        </p:txBody>
      </p:sp>
      <p:sp>
        <p:nvSpPr>
          <p:cNvPr id="4" name="TextBox 3">
            <a:extLst>
              <a:ext uri="{FF2B5EF4-FFF2-40B4-BE49-F238E27FC236}">
                <a16:creationId xmlns="" xmlns:a16="http://schemas.microsoft.com/office/drawing/2014/main" id="{A62258ED-F980-44F8-B1C7-35C6BB9BD682}"/>
              </a:ext>
            </a:extLst>
          </p:cNvPr>
          <p:cNvSpPr txBox="1"/>
          <p:nvPr/>
        </p:nvSpPr>
        <p:spPr>
          <a:xfrm>
            <a:off x="4430713" y="4638665"/>
            <a:ext cx="4713287" cy="646331"/>
          </a:xfrm>
          <a:prstGeom prst="rect">
            <a:avLst/>
          </a:prstGeom>
          <a:solidFill>
            <a:schemeClr val="bg1"/>
          </a:solidFill>
        </p:spPr>
        <p:txBody>
          <a:bodyPr wrap="square" rtlCol="0">
            <a:spAutoFit/>
          </a:bodyPr>
          <a:lstStyle/>
          <a:p>
            <a:pPr algn="ctr"/>
            <a:r>
              <a:rPr lang="ru-RU" dirty="0">
                <a:solidFill>
                  <a:srgbClr val="0000FF"/>
                </a:solidFill>
              </a:rPr>
              <a:t>Это индексы узла </a:t>
            </a:r>
            <a:r>
              <a:rPr lang="en-US" b="1" dirty="0">
                <a:solidFill>
                  <a:srgbClr val="0000FF"/>
                </a:solidFill>
              </a:rPr>
              <a:t>P</a:t>
            </a:r>
            <a:r>
              <a:rPr lang="ru-RU" dirty="0">
                <a:solidFill>
                  <a:srgbClr val="0000FF"/>
                </a:solidFill>
              </a:rPr>
              <a:t> </a:t>
            </a:r>
            <a:endParaRPr lang="en-US" dirty="0">
              <a:solidFill>
                <a:srgbClr val="0000FF"/>
              </a:solidFill>
            </a:endParaRPr>
          </a:p>
          <a:p>
            <a:pPr algn="ctr"/>
            <a:r>
              <a:rPr lang="ru-RU" dirty="0">
                <a:solidFill>
                  <a:srgbClr val="0000FF"/>
                </a:solidFill>
              </a:rPr>
              <a:t>кристаллической решетки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01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01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0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animBg="1"/>
      <p:bldP spid="220172" grpId="0" animBg="1"/>
      <p:bldP spid="4110" grpId="0" animBg="1"/>
      <p:bldP spid="4111" grpId="0" animBg="1"/>
      <p:bldP spid="2"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ointIndexes-a">
            <a:extLst>
              <a:ext uri="{FF2B5EF4-FFF2-40B4-BE49-F238E27FC236}">
                <a16:creationId xmlns="" xmlns:a16="http://schemas.microsoft.com/office/drawing/2014/main" id="{AB689728-0516-4BFF-BFE2-B3356ED25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852488"/>
            <a:ext cx="9190038"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a:extLst>
              <a:ext uri="{FF2B5EF4-FFF2-40B4-BE49-F238E27FC236}">
                <a16:creationId xmlns="" xmlns:a16="http://schemas.microsoft.com/office/drawing/2014/main" id="{95327DBA-07BA-472F-9B82-B0B0098F8ADC}"/>
              </a:ext>
            </a:extLst>
          </p:cNvPr>
          <p:cNvSpPr txBox="1">
            <a:spLocks noChangeArrowheads="1"/>
          </p:cNvSpPr>
          <p:nvPr/>
        </p:nvSpPr>
        <p:spPr bwMode="auto">
          <a:xfrm>
            <a:off x="-31750" y="-26988"/>
            <a:ext cx="91757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dirty="0">
                <a:solidFill>
                  <a:srgbClr val="3333FF"/>
                </a:solidFill>
              </a:rPr>
              <a:t>Примеры обозначения узлов решетки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 xmlns:a16="http://schemas.microsoft.com/office/drawing/2014/main" id="{0CB7ED54-E176-4E02-B9AC-B4546318DBA3}"/>
              </a:ext>
            </a:extLst>
          </p:cNvPr>
          <p:cNvSpPr txBox="1">
            <a:spLocks noChangeArrowheads="1"/>
          </p:cNvSpPr>
          <p:nvPr/>
        </p:nvSpPr>
        <p:spPr bwMode="auto">
          <a:xfrm>
            <a:off x="-25400" y="-17934"/>
            <a:ext cx="91694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dirty="0"/>
              <a:t>2. Символы узловых рядов</a:t>
            </a:r>
          </a:p>
        </p:txBody>
      </p:sp>
      <p:sp>
        <p:nvSpPr>
          <p:cNvPr id="37891" name="TextBox 2">
            <a:extLst>
              <a:ext uri="{FF2B5EF4-FFF2-40B4-BE49-F238E27FC236}">
                <a16:creationId xmlns="" xmlns:a16="http://schemas.microsoft.com/office/drawing/2014/main" id="{FCDCEF45-8CE9-496C-A3AC-C26691518496}"/>
              </a:ext>
            </a:extLst>
          </p:cNvPr>
          <p:cNvSpPr txBox="1">
            <a:spLocks noChangeArrowheads="1"/>
          </p:cNvSpPr>
          <p:nvPr/>
        </p:nvSpPr>
        <p:spPr bwMode="auto">
          <a:xfrm>
            <a:off x="-36512" y="733120"/>
            <a:ext cx="91440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solidFill>
                  <a:srgbClr val="3333FF"/>
                </a:solidFill>
              </a:rPr>
              <a:t>Любую пространственную решетку </a:t>
            </a:r>
          </a:p>
          <a:p>
            <a:pPr algn="ctr" eaLnBrk="1" hangingPunct="1">
              <a:spcBef>
                <a:spcPct val="0"/>
              </a:spcBef>
              <a:buFontTx/>
              <a:buNone/>
            </a:pPr>
            <a:r>
              <a:rPr lang="ru-RU" altLang="ru-RU" sz="2000" b="1" dirty="0">
                <a:solidFill>
                  <a:srgbClr val="3333FF"/>
                </a:solidFill>
              </a:rPr>
              <a:t>можно представить как семейство параллельных  узловых рядов. </a:t>
            </a:r>
            <a:endParaRPr lang="ru-RU" altLang="ru-RU" sz="1800" dirty="0"/>
          </a:p>
        </p:txBody>
      </p:sp>
      <p:sp>
        <p:nvSpPr>
          <p:cNvPr id="37894" name="TextBox 3">
            <a:extLst>
              <a:ext uri="{FF2B5EF4-FFF2-40B4-BE49-F238E27FC236}">
                <a16:creationId xmlns="" xmlns:a16="http://schemas.microsoft.com/office/drawing/2014/main" id="{C1DEB612-11A1-45C5-8558-88F31C689499}"/>
              </a:ext>
            </a:extLst>
          </p:cNvPr>
          <p:cNvSpPr txBox="1">
            <a:spLocks noChangeArrowheads="1"/>
          </p:cNvSpPr>
          <p:nvPr/>
        </p:nvSpPr>
        <p:spPr bwMode="auto">
          <a:xfrm>
            <a:off x="6753225" y="6010275"/>
            <a:ext cx="868363"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a:t>[10]</a:t>
            </a:r>
            <a:endParaRPr lang="ru-RU" altLang="ru-RU"/>
          </a:p>
        </p:txBody>
      </p:sp>
      <p:sp>
        <p:nvSpPr>
          <p:cNvPr id="29702" name="TextBox 1">
            <a:extLst>
              <a:ext uri="{FF2B5EF4-FFF2-40B4-BE49-F238E27FC236}">
                <a16:creationId xmlns="" xmlns:a16="http://schemas.microsoft.com/office/drawing/2014/main" id="{E4C816D5-98C0-4C30-BF05-8B8B1C1E858D}"/>
              </a:ext>
            </a:extLst>
          </p:cNvPr>
          <p:cNvSpPr txBox="1">
            <a:spLocks noChangeArrowheads="1"/>
          </p:cNvSpPr>
          <p:nvPr/>
        </p:nvSpPr>
        <p:spPr bwMode="auto">
          <a:xfrm>
            <a:off x="-25400" y="1484313"/>
            <a:ext cx="9132888"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sz="2000" b="1">
                <a:solidFill>
                  <a:srgbClr val="FF0000"/>
                </a:solidFill>
              </a:rPr>
              <a:t>Индексы узлового ряда. </a:t>
            </a:r>
            <a:endParaRPr lang="en-US" altLang="ru-RU" sz="2000" b="1">
              <a:solidFill>
                <a:srgbClr val="FF0000"/>
              </a:solidFill>
            </a:endParaRPr>
          </a:p>
          <a:p>
            <a:pPr algn="ctr">
              <a:spcBef>
                <a:spcPct val="0"/>
              </a:spcBef>
              <a:buFontTx/>
              <a:buNone/>
            </a:pPr>
            <a:r>
              <a:rPr lang="ru-RU" altLang="ru-RU" sz="2000" b="1">
                <a:solidFill>
                  <a:srgbClr val="FF0000"/>
                </a:solidFill>
              </a:rPr>
              <a:t>Выбирается ряд проходящий через начало координат. Индексы узла ближайшего от начала координат будут индексами узловых рядов параллельных этому ряду.</a:t>
            </a:r>
          </a:p>
        </p:txBody>
      </p:sp>
      <p:sp>
        <p:nvSpPr>
          <p:cNvPr id="29703" name="TextBox 2">
            <a:extLst>
              <a:ext uri="{FF2B5EF4-FFF2-40B4-BE49-F238E27FC236}">
                <a16:creationId xmlns="" xmlns:a16="http://schemas.microsoft.com/office/drawing/2014/main" id="{0555487E-BA3F-4D4A-A837-51DAA32DB2AA}"/>
              </a:ext>
            </a:extLst>
          </p:cNvPr>
          <p:cNvSpPr txBox="1">
            <a:spLocks noChangeArrowheads="1"/>
          </p:cNvSpPr>
          <p:nvPr/>
        </p:nvSpPr>
        <p:spPr bwMode="auto">
          <a:xfrm>
            <a:off x="5219700" y="3141663"/>
            <a:ext cx="3913188"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sz="1800"/>
              <a:t>В данном примере узловые ряды параллельны оси </a:t>
            </a:r>
            <a:r>
              <a:rPr lang="en-US" altLang="ru-RU" sz="1800"/>
              <a:t>X</a:t>
            </a:r>
            <a:endParaRPr lang="ru-RU" altLang="ru-RU" sz="1800"/>
          </a:p>
        </p:txBody>
      </p:sp>
      <p:sp>
        <p:nvSpPr>
          <p:cNvPr id="29704" name="TextBox 3">
            <a:extLst>
              <a:ext uri="{FF2B5EF4-FFF2-40B4-BE49-F238E27FC236}">
                <a16:creationId xmlns="" xmlns:a16="http://schemas.microsoft.com/office/drawing/2014/main" id="{B1FACC14-CE62-4F3B-9E98-1BAF4491B018}"/>
              </a:ext>
            </a:extLst>
          </p:cNvPr>
          <p:cNvSpPr txBox="1">
            <a:spLocks noChangeArrowheads="1"/>
          </p:cNvSpPr>
          <p:nvPr/>
        </p:nvSpPr>
        <p:spPr bwMode="auto">
          <a:xfrm>
            <a:off x="5230813" y="4005263"/>
            <a:ext cx="3913187"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sz="1800"/>
              <a:t>Следовательно ближайший к началу координат узел в узловом ряду проходящем через начало координат имеет координаты </a:t>
            </a:r>
            <a:r>
              <a:rPr lang="en-US" altLang="ru-RU" sz="1800"/>
              <a:t>[[10]]</a:t>
            </a:r>
            <a:r>
              <a:rPr lang="ru-RU" altLang="ru-RU" sz="1800"/>
              <a:t>.</a:t>
            </a:r>
            <a:r>
              <a:rPr lang="en-US" altLang="ru-RU" sz="1800"/>
              <a:t> </a:t>
            </a:r>
            <a:r>
              <a:rPr lang="ru-RU" altLang="ru-RU" sz="1800"/>
              <a:t>Следовательно этот узловой ряд имеет индексы </a:t>
            </a:r>
            <a:r>
              <a:rPr lang="en-US" altLang="ru-RU" sz="1800"/>
              <a:t>[10].</a:t>
            </a:r>
            <a:endParaRPr lang="ru-RU" altLang="ru-RU" sz="1800"/>
          </a:p>
        </p:txBody>
      </p:sp>
      <p:pic>
        <p:nvPicPr>
          <p:cNvPr id="22538" name="Picture 10">
            <a:extLst>
              <a:ext uri="{FF2B5EF4-FFF2-40B4-BE49-F238E27FC236}">
                <a16:creationId xmlns="" xmlns:a16="http://schemas.microsoft.com/office/drawing/2014/main" id="{EEA64FE5-036C-403A-9D85-ED02F1156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924175"/>
            <a:ext cx="4994275"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70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70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891" grpId="0" animBg="1"/>
      <p:bldP spid="37894" grpId="0" animBg="1"/>
      <p:bldP spid="29702" grpId="0" animBg="1"/>
      <p:bldP spid="29703" grpId="0" animBg="1"/>
      <p:bldP spid="2970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Узловые ряды 1.tif">
            <a:extLst>
              <a:ext uri="{FF2B5EF4-FFF2-40B4-BE49-F238E27FC236}">
                <a16:creationId xmlns="" xmlns:a16="http://schemas.microsoft.com/office/drawing/2014/main" id="{1C269CB4-8764-4D56-BDC2-2C69D9675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44767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5">
            <a:extLst>
              <a:ext uri="{FF2B5EF4-FFF2-40B4-BE49-F238E27FC236}">
                <a16:creationId xmlns="" xmlns:a16="http://schemas.microsoft.com/office/drawing/2014/main" id="{FD9DF72B-9579-4528-9F00-34111E4F7D8B}"/>
              </a:ext>
            </a:extLst>
          </p:cNvPr>
          <p:cNvSpPr txBox="1">
            <a:spLocks noChangeArrowheads="1"/>
          </p:cNvSpPr>
          <p:nvPr/>
        </p:nvSpPr>
        <p:spPr bwMode="auto">
          <a:xfrm>
            <a:off x="1938338" y="5918200"/>
            <a:ext cx="8937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a:t>[23]</a:t>
            </a:r>
            <a:endParaRPr lang="ru-RU" altLang="ru-RU"/>
          </a:p>
        </p:txBody>
      </p:sp>
      <p:sp>
        <p:nvSpPr>
          <p:cNvPr id="4" name="TextBox 6">
            <a:extLst>
              <a:ext uri="{FF2B5EF4-FFF2-40B4-BE49-F238E27FC236}">
                <a16:creationId xmlns="" xmlns:a16="http://schemas.microsoft.com/office/drawing/2014/main" id="{DA83CD09-B0E4-426A-BA70-E4BFF20DF1BF}"/>
              </a:ext>
            </a:extLst>
          </p:cNvPr>
          <p:cNvSpPr txBox="1">
            <a:spLocks noChangeArrowheads="1"/>
          </p:cNvSpPr>
          <p:nvPr/>
        </p:nvSpPr>
        <p:spPr bwMode="auto">
          <a:xfrm>
            <a:off x="6423025" y="5918200"/>
            <a:ext cx="8921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a:t>[21]</a:t>
            </a:r>
            <a:endParaRPr lang="ru-RU" altLang="ru-RU"/>
          </a:p>
        </p:txBody>
      </p:sp>
      <p:pic>
        <p:nvPicPr>
          <p:cNvPr id="5" name="Picture 10" descr="H:\Узловые ряды 4.tif">
            <a:extLst>
              <a:ext uri="{FF2B5EF4-FFF2-40B4-BE49-F238E27FC236}">
                <a16:creationId xmlns="" xmlns:a16="http://schemas.microsoft.com/office/drawing/2014/main" id="{F0BE9639-018A-48EB-A701-97730F048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838" y="1773238"/>
            <a:ext cx="46196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5">
            <a:extLst>
              <a:ext uri="{FF2B5EF4-FFF2-40B4-BE49-F238E27FC236}">
                <a16:creationId xmlns="" xmlns:a16="http://schemas.microsoft.com/office/drawing/2014/main" id="{0A16BA83-D615-4A8B-AAB9-48E8A6BF1044}"/>
              </a:ext>
            </a:extLst>
          </p:cNvPr>
          <p:cNvSpPr txBox="1">
            <a:spLocks noChangeArrowheads="1"/>
          </p:cNvSpPr>
          <p:nvPr/>
        </p:nvSpPr>
        <p:spPr bwMode="auto">
          <a:xfrm>
            <a:off x="-1588" y="115888"/>
            <a:ext cx="9163051" cy="1201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sz="2400" b="1"/>
              <a:t>Еще два примера. </a:t>
            </a:r>
          </a:p>
          <a:p>
            <a:pPr algn="ctr">
              <a:spcBef>
                <a:spcPct val="0"/>
              </a:spcBef>
              <a:buFontTx/>
              <a:buNone/>
            </a:pPr>
            <a:r>
              <a:rPr lang="ru-RU" altLang="ru-RU" sz="2400"/>
              <a:t>Индексы узловых рядов записываются в одинарных квадратных скобках!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5" name="Picture 5" descr="IMG">
            <a:extLst>
              <a:ext uri="{FF2B5EF4-FFF2-40B4-BE49-F238E27FC236}">
                <a16:creationId xmlns="" xmlns:a16="http://schemas.microsoft.com/office/drawing/2014/main" id="{910D5A3F-AFA9-40C6-B154-52A24670C0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9" y="1123078"/>
            <a:ext cx="3442813" cy="350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7">
            <a:extLst>
              <a:ext uri="{FF2B5EF4-FFF2-40B4-BE49-F238E27FC236}">
                <a16:creationId xmlns="" xmlns:a16="http://schemas.microsoft.com/office/drawing/2014/main" id="{E1337DB4-6AD8-4A56-9158-11975961D4A5}"/>
              </a:ext>
            </a:extLst>
          </p:cNvPr>
          <p:cNvSpPr txBox="1">
            <a:spLocks noChangeArrowheads="1"/>
          </p:cNvSpPr>
          <p:nvPr/>
        </p:nvSpPr>
        <p:spPr bwMode="auto">
          <a:xfrm>
            <a:off x="0" y="0"/>
            <a:ext cx="914400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3600" b="1" dirty="0">
                <a:solidFill>
                  <a:srgbClr val="3333FF"/>
                </a:solidFill>
              </a:rPr>
              <a:t>ЭКСПЕРИМЕНТ ЛАУЭ 1912 г. </a:t>
            </a:r>
          </a:p>
          <a:p>
            <a:pPr algn="ctr" eaLnBrk="1" hangingPunct="1">
              <a:spcBef>
                <a:spcPct val="0"/>
              </a:spcBef>
              <a:buFontTx/>
              <a:buNone/>
            </a:pPr>
            <a:r>
              <a:rPr lang="ru-RU" altLang="ru-RU" sz="2800" b="1" dirty="0">
                <a:solidFill>
                  <a:srgbClr val="3333FF"/>
                </a:solidFill>
              </a:rPr>
              <a:t>Открытие дифракции рентгеновских лучей</a:t>
            </a:r>
          </a:p>
        </p:txBody>
      </p:sp>
      <p:sp>
        <p:nvSpPr>
          <p:cNvPr id="230409" name="Text Box 9">
            <a:extLst>
              <a:ext uri="{FF2B5EF4-FFF2-40B4-BE49-F238E27FC236}">
                <a16:creationId xmlns="" xmlns:a16="http://schemas.microsoft.com/office/drawing/2014/main" id="{C69761D2-77BB-4AB5-B361-67A9FA510343}"/>
              </a:ext>
            </a:extLst>
          </p:cNvPr>
          <p:cNvSpPr txBox="1">
            <a:spLocks noChangeArrowheads="1"/>
          </p:cNvSpPr>
          <p:nvPr/>
        </p:nvSpPr>
        <p:spPr bwMode="auto">
          <a:xfrm>
            <a:off x="0" y="4679578"/>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400" b="1" dirty="0">
                <a:solidFill>
                  <a:srgbClr val="FF0000"/>
                </a:solidFill>
              </a:rPr>
              <a:t>Эксперимент Лауэ однозначно доказал, что рентгеновское излучение имеет волновую природу. </a:t>
            </a:r>
          </a:p>
          <a:p>
            <a:pPr algn="ctr" eaLnBrk="1" hangingPunct="1">
              <a:spcBef>
                <a:spcPct val="0"/>
              </a:spcBef>
              <a:buFontTx/>
              <a:buNone/>
            </a:pPr>
            <a:r>
              <a:rPr lang="ru-RU" altLang="ru-RU" sz="2400" b="1" dirty="0">
                <a:solidFill>
                  <a:srgbClr val="FF0000"/>
                </a:solidFill>
              </a:rPr>
              <a:t>(Нобелевская премия 1914 г.)</a:t>
            </a:r>
          </a:p>
        </p:txBody>
      </p:sp>
      <p:sp>
        <p:nvSpPr>
          <p:cNvPr id="10" name="Прямоугольник 9">
            <a:extLst>
              <a:ext uri="{FF2B5EF4-FFF2-40B4-BE49-F238E27FC236}">
                <a16:creationId xmlns="" xmlns:a16="http://schemas.microsoft.com/office/drawing/2014/main" id="{3A5DCCCD-D36A-42EE-B44E-571669915F0B}"/>
              </a:ext>
            </a:extLst>
          </p:cNvPr>
          <p:cNvSpPr/>
          <p:nvPr/>
        </p:nvSpPr>
        <p:spPr>
          <a:xfrm>
            <a:off x="5784" y="5906246"/>
            <a:ext cx="9138216" cy="968278"/>
          </a:xfrm>
          <a:prstGeom prst="rect">
            <a:avLst/>
          </a:prstGeom>
          <a:solidFill>
            <a:schemeClr val="bg1"/>
          </a:solidFill>
        </p:spPr>
        <p:txBody>
          <a:bodyPr wrap="square">
            <a:spAutoFit/>
          </a:bodyPr>
          <a:lstStyle/>
          <a:p>
            <a:pPr algn="ctr">
              <a:lnSpc>
                <a:spcPct val="107000"/>
              </a:lnSpc>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Д.К. Максвелл, М. Фарадей, Г. Герц, Д.Э. Хьюз показали, что свет, рентгеновское излучение  — это электромагнитные волны. Световые волны с частотой 790—385 ТГц, </a:t>
            </a:r>
          </a:p>
          <a:p>
            <a:pPr algn="ctr">
              <a:lnSpc>
                <a:spcPct val="107000"/>
              </a:lnSpc>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длиной волны 380—780 </a:t>
            </a:r>
            <a:r>
              <a:rPr lang="ru-RU" dirty="0" err="1">
                <a:latin typeface="Calibri" panose="020F0502020204030204" pitchFamily="34" charset="0"/>
                <a:ea typeface="Calibri" panose="020F0502020204030204" pitchFamily="34" charset="0"/>
                <a:cs typeface="Times New Roman" panose="02020603050405020304" pitchFamily="18" charset="0"/>
              </a:rPr>
              <a:t>нм</a:t>
            </a:r>
            <a:r>
              <a:rPr lang="ru-RU" dirty="0">
                <a:latin typeface="Calibri" panose="020F0502020204030204" pitchFamily="34" charset="0"/>
                <a:ea typeface="Calibri" panose="020F0502020204030204" pitchFamily="34" charset="0"/>
                <a:cs typeface="Times New Roman" panose="02020603050405020304" pitchFamily="18" charset="0"/>
              </a:rPr>
              <a:t>, распространяются в вакууме со скоростью 300 000 км/сек.</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 xmlns:a16="http://schemas.microsoft.com/office/drawing/2014/main" id="{487B4414-705F-4887-A0C5-EE2A34CF3A22}"/>
              </a:ext>
            </a:extLst>
          </p:cNvPr>
          <p:cNvPicPr>
            <a:picLocks noChangeAspect="1"/>
          </p:cNvPicPr>
          <p:nvPr/>
        </p:nvPicPr>
        <p:blipFill>
          <a:blip r:embed="rId3"/>
          <a:stretch>
            <a:fillRect/>
          </a:stretch>
        </p:blipFill>
        <p:spPr>
          <a:xfrm>
            <a:off x="669109" y="1123078"/>
            <a:ext cx="3800475" cy="3505200"/>
          </a:xfrm>
          <a:prstGeom prst="rect">
            <a:avLst/>
          </a:prstGeom>
        </p:spPr>
      </p:pic>
      <p:cxnSp>
        <p:nvCxnSpPr>
          <p:cNvPr id="3" name="Прямая со стрелкой 2">
            <a:extLst>
              <a:ext uri="{FF2B5EF4-FFF2-40B4-BE49-F238E27FC236}">
                <a16:creationId xmlns="" xmlns:a16="http://schemas.microsoft.com/office/drawing/2014/main" id="{5E32A2FC-B9B7-443A-BDC5-8348EB866ACA}"/>
              </a:ext>
            </a:extLst>
          </p:cNvPr>
          <p:cNvCxnSpPr/>
          <p:nvPr/>
        </p:nvCxnSpPr>
        <p:spPr>
          <a:xfrm flipV="1">
            <a:off x="4211960" y="1844824"/>
            <a:ext cx="1800200" cy="43204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554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04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04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3040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D28DE27-F2BF-4BD5-9FE3-1889785987B6}"/>
              </a:ext>
            </a:extLst>
          </p:cNvPr>
          <p:cNvSpPr txBox="1"/>
          <p:nvPr/>
        </p:nvSpPr>
        <p:spPr>
          <a:xfrm>
            <a:off x="0" y="1876425"/>
            <a:ext cx="9144000" cy="1754188"/>
          </a:xfrm>
          <a:prstGeom prst="rect">
            <a:avLst/>
          </a:prstGeom>
          <a:solidFill>
            <a:schemeClr val="bg1"/>
          </a:solidFill>
        </p:spPr>
        <p:txBody>
          <a:bodyPr>
            <a:spAutoFit/>
          </a:bodyPr>
          <a:lstStyle/>
          <a:p>
            <a:pPr algn="ctr" eaLnBrk="1" hangingPunct="1">
              <a:defRPr/>
            </a:pPr>
            <a:r>
              <a:rPr lang="ru-RU" sz="3600" b="1" dirty="0">
                <a:solidFill>
                  <a:srgbClr val="0000FF"/>
                </a:solidFill>
                <a:latin typeface="+mn-lt"/>
                <a:cs typeface="Arial" charset="0"/>
              </a:rPr>
              <a:t>Индексы узловых рядов записываются в одинарных квадратных скобках </a:t>
            </a:r>
            <a:r>
              <a:rPr lang="en-US" sz="3600" b="1" dirty="0">
                <a:latin typeface="+mn-lt"/>
                <a:cs typeface="Arial" charset="0"/>
              </a:rPr>
              <a:t>[</a:t>
            </a:r>
            <a:r>
              <a:rPr lang="en-US" sz="3600" b="1" dirty="0" err="1">
                <a:latin typeface="+mn-lt"/>
                <a:cs typeface="Arial" charset="0"/>
              </a:rPr>
              <a:t>nmp</a:t>
            </a:r>
            <a:r>
              <a:rPr lang="en-US" sz="3600" b="1" dirty="0">
                <a:latin typeface="+mn-lt"/>
                <a:cs typeface="Arial" charset="0"/>
              </a:rPr>
              <a:t>]</a:t>
            </a:r>
            <a:endParaRPr lang="ru-RU" sz="3600" b="1" dirty="0">
              <a:latin typeface="+mn-lt"/>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a:extLst>
              <a:ext uri="{FF2B5EF4-FFF2-40B4-BE49-F238E27FC236}">
                <a16:creationId xmlns="" xmlns:a16="http://schemas.microsoft.com/office/drawing/2014/main" id="{FA243189-690F-4472-A2D5-4E6237F88AB6}"/>
              </a:ext>
            </a:extLst>
          </p:cNvPr>
          <p:cNvSpPr txBox="1">
            <a:spLocks noChangeArrowheads="1"/>
          </p:cNvSpPr>
          <p:nvPr/>
        </p:nvSpPr>
        <p:spPr bwMode="auto">
          <a:xfrm>
            <a:off x="0" y="3044279"/>
            <a:ext cx="914400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b="1" dirty="0">
                <a:solidFill>
                  <a:srgbClr val="3333FF"/>
                </a:solidFill>
              </a:rPr>
              <a:t>ИНДЕКСЫ МИЛЛЕРА</a:t>
            </a:r>
          </a:p>
        </p:txBody>
      </p:sp>
      <p:sp>
        <p:nvSpPr>
          <p:cNvPr id="2" name="TextBox 1">
            <a:extLst>
              <a:ext uri="{FF2B5EF4-FFF2-40B4-BE49-F238E27FC236}">
                <a16:creationId xmlns="" xmlns:a16="http://schemas.microsoft.com/office/drawing/2014/main" id="{1A6B8308-B8AD-4BDE-BCE6-CAA4127B6110}"/>
              </a:ext>
            </a:extLst>
          </p:cNvPr>
          <p:cNvSpPr txBox="1"/>
          <p:nvPr/>
        </p:nvSpPr>
        <p:spPr>
          <a:xfrm>
            <a:off x="0" y="1340768"/>
            <a:ext cx="9147240" cy="707886"/>
          </a:xfrm>
          <a:prstGeom prst="rect">
            <a:avLst/>
          </a:prstGeom>
          <a:solidFill>
            <a:schemeClr val="bg1"/>
          </a:solidFill>
        </p:spPr>
        <p:txBody>
          <a:bodyPr wrap="square" rtlCol="0">
            <a:spAutoFit/>
          </a:bodyPr>
          <a:lstStyle/>
          <a:p>
            <a:pPr algn="ctr"/>
            <a:r>
              <a:rPr lang="ru-RU" altLang="ru-RU" sz="4000" b="1" dirty="0"/>
              <a:t>3. Символы плоскостей</a:t>
            </a:r>
            <a:endParaRPr lang="ru-RU"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E6464CA-7AB5-4A68-9EFE-124862BBFE4F}"/>
              </a:ext>
            </a:extLst>
          </p:cNvPr>
          <p:cNvSpPr txBox="1"/>
          <p:nvPr/>
        </p:nvSpPr>
        <p:spPr>
          <a:xfrm>
            <a:off x="0" y="0"/>
            <a:ext cx="9144001" cy="3170099"/>
          </a:xfrm>
          <a:prstGeom prst="rect">
            <a:avLst/>
          </a:prstGeom>
          <a:solidFill>
            <a:schemeClr val="bg1"/>
          </a:solidFill>
        </p:spPr>
        <p:txBody>
          <a:bodyPr wrap="square" rtlCol="0">
            <a:spAutoFit/>
          </a:bodyPr>
          <a:lstStyle/>
          <a:p>
            <a:pPr algn="ctr"/>
            <a:r>
              <a:rPr lang="ru-RU" sz="4000" dirty="0">
                <a:solidFill>
                  <a:srgbClr val="0000FF"/>
                </a:solidFill>
              </a:rPr>
              <a:t>На первый взгляд </a:t>
            </a:r>
          </a:p>
          <a:p>
            <a:pPr algn="ctr"/>
            <a:r>
              <a:rPr lang="ru-RU" sz="4000" dirty="0"/>
              <a:t>наиболее естественными </a:t>
            </a:r>
          </a:p>
          <a:p>
            <a:pPr algn="ctr"/>
            <a:r>
              <a:rPr lang="ru-RU" sz="4000" dirty="0"/>
              <a:t>индексами плоскостей </a:t>
            </a:r>
          </a:p>
          <a:p>
            <a:pPr algn="ctr"/>
            <a:r>
              <a:rPr lang="ru-RU" sz="4000" dirty="0"/>
              <a:t>являются отрезки отсекаемые плоскостью на осях координат</a:t>
            </a:r>
          </a:p>
        </p:txBody>
      </p:sp>
      <p:pic>
        <p:nvPicPr>
          <p:cNvPr id="3" name="Picture 8">
            <a:extLst>
              <a:ext uri="{FF2B5EF4-FFF2-40B4-BE49-F238E27FC236}">
                <a16:creationId xmlns="" xmlns:a16="http://schemas.microsoft.com/office/drawing/2014/main" id="{4CDC9313-11B6-4915-A1B8-5BC46F263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 y="3227802"/>
            <a:ext cx="3491880" cy="363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a:extLst>
              <a:ext uri="{FF2B5EF4-FFF2-40B4-BE49-F238E27FC236}">
                <a16:creationId xmlns="" xmlns:a16="http://schemas.microsoft.com/office/drawing/2014/main" id="{1984DA0E-45AC-47C4-B72D-7DA6CD736AD0}"/>
              </a:ext>
            </a:extLst>
          </p:cNvPr>
          <p:cNvSpPr>
            <a:spLocks noChangeArrowheads="1"/>
          </p:cNvSpPr>
          <p:nvPr/>
        </p:nvSpPr>
        <p:spPr bwMode="auto">
          <a:xfrm>
            <a:off x="3635896" y="3655756"/>
            <a:ext cx="5508104"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dirty="0">
                <a:solidFill>
                  <a:srgbClr val="3333FF"/>
                </a:solidFill>
              </a:rPr>
              <a:t>Пусть плоскость отсекает на осях координат отрезки </a:t>
            </a:r>
            <a:r>
              <a:rPr lang="ru-RU" altLang="ru-RU" sz="1800" b="1" dirty="0"/>
              <a:t>[[400]], [[010]],</a:t>
            </a:r>
            <a:r>
              <a:rPr lang="en-US" altLang="ru-RU" sz="1800" b="1" dirty="0"/>
              <a:t> </a:t>
            </a:r>
            <a:r>
              <a:rPr lang="ru-RU" altLang="ru-RU" sz="1800" b="1" dirty="0"/>
              <a:t>[[002]] </a:t>
            </a:r>
            <a:endParaRPr lang="ru-RU" altLang="ru-RU" sz="1800" dirty="0"/>
          </a:p>
        </p:txBody>
      </p:sp>
      <p:sp>
        <p:nvSpPr>
          <p:cNvPr id="5" name="TextBox 4">
            <a:extLst>
              <a:ext uri="{FF2B5EF4-FFF2-40B4-BE49-F238E27FC236}">
                <a16:creationId xmlns="" xmlns:a16="http://schemas.microsoft.com/office/drawing/2014/main" id="{A6C2F540-83EC-49EB-8E59-D00434B218BB}"/>
              </a:ext>
            </a:extLst>
          </p:cNvPr>
          <p:cNvSpPr txBox="1"/>
          <p:nvPr/>
        </p:nvSpPr>
        <p:spPr>
          <a:xfrm>
            <a:off x="3635896" y="5033968"/>
            <a:ext cx="5508105" cy="646331"/>
          </a:xfrm>
          <a:prstGeom prst="rect">
            <a:avLst/>
          </a:prstGeom>
          <a:solidFill>
            <a:schemeClr val="bg1"/>
          </a:solidFill>
        </p:spPr>
        <p:txBody>
          <a:bodyPr wrap="square" rtlCol="0">
            <a:spAutoFit/>
          </a:bodyPr>
          <a:lstStyle/>
          <a:p>
            <a:pPr algn="ctr"/>
            <a:r>
              <a:rPr lang="ru-RU" b="1" dirty="0"/>
              <a:t>Эти три узла однозначно определяют положение плоскости</a:t>
            </a:r>
          </a:p>
        </p:txBody>
      </p:sp>
    </p:spTree>
    <p:extLst>
      <p:ext uri="{BB962C8B-B14F-4D97-AF65-F5344CB8AC3E}">
        <p14:creationId xmlns:p14="http://schemas.microsoft.com/office/powerpoint/2010/main" val="388556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EED5A6F-D852-448C-9D4C-B1982AC92939}"/>
              </a:ext>
            </a:extLst>
          </p:cNvPr>
          <p:cNvSpPr txBox="1"/>
          <p:nvPr/>
        </p:nvSpPr>
        <p:spPr>
          <a:xfrm>
            <a:off x="0" y="548680"/>
            <a:ext cx="9144000" cy="5940088"/>
          </a:xfrm>
          <a:prstGeom prst="rect">
            <a:avLst/>
          </a:prstGeom>
          <a:solidFill>
            <a:schemeClr val="bg1"/>
          </a:solidFill>
        </p:spPr>
        <p:txBody>
          <a:bodyPr wrap="square" rtlCol="0">
            <a:spAutoFit/>
          </a:bodyPr>
          <a:lstStyle/>
          <a:p>
            <a:pPr algn="ctr"/>
            <a:r>
              <a:rPr lang="ru-RU" sz="4000" dirty="0">
                <a:solidFill>
                  <a:srgbClr val="FF0000"/>
                </a:solidFill>
              </a:rPr>
              <a:t>Однако более детальный анализ показывает, </a:t>
            </a:r>
          </a:p>
          <a:p>
            <a:pPr algn="ctr"/>
            <a:r>
              <a:rPr lang="ru-RU" sz="4000" dirty="0">
                <a:solidFill>
                  <a:srgbClr val="0000FF"/>
                </a:solidFill>
              </a:rPr>
              <a:t>что по целому ряду причин </a:t>
            </a:r>
          </a:p>
          <a:p>
            <a:pPr algn="ctr"/>
            <a:r>
              <a:rPr lang="ru-RU" sz="4000" dirty="0">
                <a:solidFill>
                  <a:srgbClr val="FF0000"/>
                </a:solidFill>
              </a:rPr>
              <a:t>для индексации плоскостей наиболее удобными </a:t>
            </a:r>
          </a:p>
          <a:p>
            <a:pPr algn="ctr"/>
            <a:r>
              <a:rPr lang="ru-RU" sz="4000" dirty="0">
                <a:solidFill>
                  <a:srgbClr val="FF0000"/>
                </a:solidFill>
              </a:rPr>
              <a:t>в кристаллографии</a:t>
            </a:r>
          </a:p>
          <a:p>
            <a:pPr algn="ctr"/>
            <a:r>
              <a:rPr lang="ru-RU" sz="4000" dirty="0">
                <a:solidFill>
                  <a:srgbClr val="FF0000"/>
                </a:solidFill>
              </a:rPr>
              <a:t>является более сложная </a:t>
            </a:r>
          </a:p>
          <a:p>
            <a:pPr algn="ctr"/>
            <a:r>
              <a:rPr lang="ru-RU" sz="4000" dirty="0">
                <a:solidFill>
                  <a:srgbClr val="FF0000"/>
                </a:solidFill>
              </a:rPr>
              <a:t>система индексов – </a:t>
            </a:r>
          </a:p>
          <a:p>
            <a:pPr algn="ctr"/>
            <a:r>
              <a:rPr lang="ru-RU" sz="6000" b="1" dirty="0">
                <a:solidFill>
                  <a:srgbClr val="FF0000"/>
                </a:solidFill>
              </a:rPr>
              <a:t>ИНДЕКСЫ МИЛЛЕРА!!! </a:t>
            </a:r>
          </a:p>
        </p:txBody>
      </p:sp>
    </p:spTree>
    <p:extLst>
      <p:ext uri="{BB962C8B-B14F-4D97-AF65-F5344CB8AC3E}">
        <p14:creationId xmlns:p14="http://schemas.microsoft.com/office/powerpoint/2010/main" val="1724946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5E6D7B90-6380-4324-BD18-7AAEDFEB9FC5}"/>
              </a:ext>
            </a:extLst>
          </p:cNvPr>
          <p:cNvSpPr/>
          <p:nvPr/>
        </p:nvSpPr>
        <p:spPr>
          <a:xfrm>
            <a:off x="0" y="1700808"/>
            <a:ext cx="9144000" cy="3170099"/>
          </a:xfrm>
          <a:prstGeom prst="rect">
            <a:avLst/>
          </a:prstGeom>
          <a:solidFill>
            <a:schemeClr val="bg1"/>
          </a:solidFill>
        </p:spPr>
        <p:txBody>
          <a:bodyPr wrap="square">
            <a:spAutoFit/>
          </a:bodyPr>
          <a:lstStyle/>
          <a:p>
            <a:pPr algn="ctr"/>
            <a:r>
              <a:rPr lang="ru-RU" sz="4000" dirty="0"/>
              <a:t>На первый взгляд это кажется </a:t>
            </a:r>
            <a:endParaRPr lang="en-US" sz="4000" dirty="0"/>
          </a:p>
          <a:p>
            <a:pPr algn="ctr"/>
            <a:r>
              <a:rPr lang="ru-RU" sz="4000" dirty="0"/>
              <a:t>не очень естественным.</a:t>
            </a:r>
          </a:p>
          <a:p>
            <a:pPr algn="ctr"/>
            <a:r>
              <a:rPr lang="ru-RU" sz="4000" b="1" dirty="0">
                <a:solidFill>
                  <a:srgbClr val="FF0000"/>
                </a:solidFill>
              </a:rPr>
              <a:t>Однако это глубоко связано </a:t>
            </a:r>
          </a:p>
          <a:p>
            <a:pPr algn="ctr"/>
            <a:r>
              <a:rPr lang="ru-RU" sz="4000" b="1" dirty="0">
                <a:solidFill>
                  <a:srgbClr val="FF0000"/>
                </a:solidFill>
              </a:rPr>
              <a:t>с понятием обратной решеткой </a:t>
            </a:r>
          </a:p>
          <a:p>
            <a:pPr algn="ctr"/>
            <a:r>
              <a:rPr lang="ru-RU" sz="4000" b="1" dirty="0">
                <a:solidFill>
                  <a:srgbClr val="FF0000"/>
                </a:solidFill>
              </a:rPr>
              <a:t>и оказывается наиболее удобным</a:t>
            </a:r>
          </a:p>
        </p:txBody>
      </p:sp>
    </p:spTree>
    <p:extLst>
      <p:ext uri="{BB962C8B-B14F-4D97-AF65-F5344CB8AC3E}">
        <p14:creationId xmlns:p14="http://schemas.microsoft.com/office/powerpoint/2010/main" val="2295118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32F8EB43-EA56-4080-AB28-67F035682E7E}"/>
              </a:ext>
            </a:extLst>
          </p:cNvPr>
          <p:cNvSpPr txBox="1">
            <a:spLocks noChangeArrowheads="1"/>
          </p:cNvSpPr>
          <p:nvPr/>
        </p:nvSpPr>
        <p:spPr bwMode="auto">
          <a:xfrm>
            <a:off x="0" y="30163"/>
            <a:ext cx="9144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dirty="0">
                <a:solidFill>
                  <a:srgbClr val="3333FF"/>
                </a:solidFill>
              </a:rPr>
              <a:t>Рассмотрим несколько примеров</a:t>
            </a:r>
          </a:p>
        </p:txBody>
      </p:sp>
      <p:sp>
        <p:nvSpPr>
          <p:cNvPr id="4" name="Прямоугольник 3">
            <a:extLst>
              <a:ext uri="{FF2B5EF4-FFF2-40B4-BE49-F238E27FC236}">
                <a16:creationId xmlns="" xmlns:a16="http://schemas.microsoft.com/office/drawing/2014/main" id="{F72404F5-A182-41FD-A1EE-A1F6F7DBA556}"/>
              </a:ext>
            </a:extLst>
          </p:cNvPr>
          <p:cNvSpPr>
            <a:spLocks noChangeArrowheads="1"/>
          </p:cNvSpPr>
          <p:nvPr/>
        </p:nvSpPr>
        <p:spPr bwMode="auto">
          <a:xfrm>
            <a:off x="4211638" y="1147459"/>
            <a:ext cx="4932362"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solidFill>
                  <a:srgbClr val="3333FF"/>
                </a:solidFill>
              </a:rPr>
              <a:t>Пусть плоскость отсекает на осях координат отрезки [[400]], [[010]],</a:t>
            </a:r>
            <a:r>
              <a:rPr lang="en-US" altLang="ru-RU" sz="1800" b="1">
                <a:solidFill>
                  <a:srgbClr val="3333FF"/>
                </a:solidFill>
              </a:rPr>
              <a:t> </a:t>
            </a:r>
            <a:r>
              <a:rPr lang="ru-RU" altLang="ru-RU" sz="1800" b="1">
                <a:solidFill>
                  <a:srgbClr val="3333FF"/>
                </a:solidFill>
              </a:rPr>
              <a:t>[[002]] </a:t>
            </a:r>
            <a:endParaRPr lang="ru-RU" altLang="ru-RU" sz="1800"/>
          </a:p>
        </p:txBody>
      </p:sp>
      <p:sp>
        <p:nvSpPr>
          <p:cNvPr id="5" name="Прямоугольник 4">
            <a:extLst>
              <a:ext uri="{FF2B5EF4-FFF2-40B4-BE49-F238E27FC236}">
                <a16:creationId xmlns="" xmlns:a16="http://schemas.microsoft.com/office/drawing/2014/main" id="{E75AEB46-D7A7-4AA6-8A4D-8737C40EB6A8}"/>
              </a:ext>
            </a:extLst>
          </p:cNvPr>
          <p:cNvSpPr>
            <a:spLocks noChangeArrowheads="1"/>
          </p:cNvSpPr>
          <p:nvPr/>
        </p:nvSpPr>
        <p:spPr bwMode="auto">
          <a:xfrm>
            <a:off x="4211638" y="2012647"/>
            <a:ext cx="493236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dirty="0">
                <a:solidFill>
                  <a:srgbClr val="3333FF"/>
                </a:solidFill>
              </a:rPr>
              <a:t>Возьмем обратные величины этих отрезков </a:t>
            </a:r>
            <a:r>
              <a:rPr lang="en-US" altLang="ru-RU" sz="1800" b="1" dirty="0">
                <a:solidFill>
                  <a:srgbClr val="3333FF"/>
                </a:solidFill>
              </a:rPr>
              <a:t>–</a:t>
            </a:r>
            <a:r>
              <a:rPr lang="ru-RU" altLang="ru-RU" sz="1800" b="1" dirty="0">
                <a:solidFill>
                  <a:srgbClr val="3333FF"/>
                </a:solidFill>
              </a:rPr>
              <a:t> </a:t>
            </a:r>
            <a:r>
              <a:rPr lang="en-US" altLang="ru-RU" sz="1800" b="1" dirty="0">
                <a:solidFill>
                  <a:srgbClr val="3333FF"/>
                </a:solidFill>
              </a:rPr>
              <a:t>¼, 1/1, ½ </a:t>
            </a:r>
            <a:r>
              <a:rPr lang="ru-RU" altLang="ru-RU" sz="1800" b="1" dirty="0">
                <a:solidFill>
                  <a:srgbClr val="3333FF"/>
                </a:solidFill>
              </a:rPr>
              <a:t>и умножим эти числе на 4, чтобы получить </a:t>
            </a:r>
          </a:p>
          <a:p>
            <a:pPr algn="ctr" eaLnBrk="1" hangingPunct="1">
              <a:spcBef>
                <a:spcPct val="0"/>
              </a:spcBef>
              <a:buFontTx/>
              <a:buNone/>
            </a:pPr>
            <a:r>
              <a:rPr lang="ru-RU" altLang="ru-RU" sz="1800" b="1" dirty="0">
                <a:solidFill>
                  <a:srgbClr val="3333FF"/>
                </a:solidFill>
              </a:rPr>
              <a:t>наименьшие целые значения (142) </a:t>
            </a:r>
            <a:endParaRPr lang="ru-RU" altLang="ru-RU" sz="1800" dirty="0"/>
          </a:p>
        </p:txBody>
      </p:sp>
      <p:sp>
        <p:nvSpPr>
          <p:cNvPr id="6" name="Прямоугольник 5">
            <a:extLst>
              <a:ext uri="{FF2B5EF4-FFF2-40B4-BE49-F238E27FC236}">
                <a16:creationId xmlns="" xmlns:a16="http://schemas.microsoft.com/office/drawing/2014/main" id="{427DA6AE-D3AC-49F9-B4E6-968A51079513}"/>
              </a:ext>
            </a:extLst>
          </p:cNvPr>
          <p:cNvSpPr>
            <a:spLocks noChangeArrowheads="1"/>
          </p:cNvSpPr>
          <p:nvPr/>
        </p:nvSpPr>
        <p:spPr bwMode="auto">
          <a:xfrm>
            <a:off x="4211638" y="3500438"/>
            <a:ext cx="4932362"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dirty="0">
                <a:solidFill>
                  <a:srgbClr val="3333FF"/>
                </a:solidFill>
              </a:rPr>
              <a:t>Это и будут индексы Миллера для этой </a:t>
            </a:r>
            <a:r>
              <a:rPr lang="ru-RU" altLang="ru-RU" sz="1800" b="1" dirty="0">
                <a:solidFill>
                  <a:srgbClr val="FF0000"/>
                </a:solidFill>
              </a:rPr>
              <a:t>системы плоскостей</a:t>
            </a:r>
            <a:r>
              <a:rPr lang="ru-RU" altLang="ru-RU" sz="1800" b="1" dirty="0">
                <a:solidFill>
                  <a:srgbClr val="3333FF"/>
                </a:solidFill>
              </a:rPr>
              <a:t>. Причем все плоскости параллельные этой плоскости и проходящие через узлы кристаллической решетки будут описываться этой тройкой индексов. </a:t>
            </a:r>
            <a:endParaRPr lang="ru-RU" altLang="ru-RU" sz="1800" dirty="0"/>
          </a:p>
        </p:txBody>
      </p:sp>
      <p:sp>
        <p:nvSpPr>
          <p:cNvPr id="7" name="Прямоугольник 6">
            <a:extLst>
              <a:ext uri="{FF2B5EF4-FFF2-40B4-BE49-F238E27FC236}">
                <a16:creationId xmlns="" xmlns:a16="http://schemas.microsoft.com/office/drawing/2014/main" id="{67960642-80E3-4EA0-AEED-22D659ED888F}"/>
              </a:ext>
            </a:extLst>
          </p:cNvPr>
          <p:cNvSpPr>
            <a:spLocks noChangeArrowheads="1"/>
          </p:cNvSpPr>
          <p:nvPr/>
        </p:nvSpPr>
        <p:spPr bwMode="auto">
          <a:xfrm>
            <a:off x="4211638" y="5516563"/>
            <a:ext cx="4932362"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solidFill>
                  <a:srgbClr val="3333FF"/>
                </a:solidFill>
              </a:rPr>
              <a:t>Эти плоскости будут различаться только порядковым номером плоскости, который входит в уравнение плоскости в виде параметра </a:t>
            </a:r>
            <a:r>
              <a:rPr lang="en-US" altLang="ru-RU" sz="1800" b="1">
                <a:solidFill>
                  <a:srgbClr val="3333FF"/>
                </a:solidFill>
              </a:rPr>
              <a:t>r</a:t>
            </a:r>
            <a:r>
              <a:rPr lang="ru-RU" altLang="ru-RU" sz="1800" b="1">
                <a:solidFill>
                  <a:srgbClr val="3333FF"/>
                </a:solidFill>
              </a:rPr>
              <a:t>. </a:t>
            </a:r>
          </a:p>
        </p:txBody>
      </p:sp>
      <p:pic>
        <p:nvPicPr>
          <p:cNvPr id="30728" name="Picture 8">
            <a:extLst>
              <a:ext uri="{FF2B5EF4-FFF2-40B4-BE49-F238E27FC236}">
                <a16:creationId xmlns="" xmlns:a16="http://schemas.microsoft.com/office/drawing/2014/main" id="{F5ECED4B-89C7-4C54-B6DA-2D83863A6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087813" cy="424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9AD7231-54E4-488C-B01E-CB63B85B45AD}"/>
              </a:ext>
            </a:extLst>
          </p:cNvPr>
          <p:cNvSpPr txBox="1">
            <a:spLocks noChangeArrowheads="1"/>
          </p:cNvSpPr>
          <p:nvPr/>
        </p:nvSpPr>
        <p:spPr bwMode="auto">
          <a:xfrm>
            <a:off x="-11112" y="5036983"/>
            <a:ext cx="9132888"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dirty="0">
                <a:solidFill>
                  <a:srgbClr val="0000FF"/>
                </a:solidFill>
              </a:rPr>
              <a:t>Умножим полученные величины на минимальное целое число </a:t>
            </a:r>
          </a:p>
          <a:p>
            <a:pPr algn="ctr" eaLnBrk="1" hangingPunct="1">
              <a:spcBef>
                <a:spcPct val="0"/>
              </a:spcBef>
              <a:buFontTx/>
              <a:buNone/>
            </a:pPr>
            <a:r>
              <a:rPr lang="ru-RU" altLang="ru-RU" sz="2400" dirty="0">
                <a:solidFill>
                  <a:srgbClr val="0000FF"/>
                </a:solidFill>
              </a:rPr>
              <a:t>что бы получить три минимальных целых числа </a:t>
            </a:r>
          </a:p>
          <a:p>
            <a:pPr algn="ctr" eaLnBrk="1" hangingPunct="1">
              <a:spcBef>
                <a:spcPct val="0"/>
              </a:spcBef>
              <a:buFontTx/>
              <a:buNone/>
            </a:pPr>
            <a:r>
              <a:rPr lang="en-US" altLang="ru-RU" sz="2400" dirty="0">
                <a:solidFill>
                  <a:srgbClr val="0000FF"/>
                </a:solidFill>
              </a:rPr>
              <a:t>1/1,1/2,1/3 × (1×2×3) =(632) </a:t>
            </a:r>
            <a:endParaRPr lang="ru-RU" altLang="ru-RU" sz="2400" dirty="0">
              <a:solidFill>
                <a:srgbClr val="0000FF"/>
              </a:solidFill>
            </a:endParaRPr>
          </a:p>
        </p:txBody>
      </p:sp>
      <p:sp>
        <p:nvSpPr>
          <p:cNvPr id="31751" name="TextBox 4">
            <a:extLst>
              <a:ext uri="{FF2B5EF4-FFF2-40B4-BE49-F238E27FC236}">
                <a16:creationId xmlns="" xmlns:a16="http://schemas.microsoft.com/office/drawing/2014/main" id="{94EAB9AD-CFAE-46E4-BC91-2E227B11E785}"/>
              </a:ext>
            </a:extLst>
          </p:cNvPr>
          <p:cNvSpPr txBox="1">
            <a:spLocks noChangeArrowheads="1"/>
          </p:cNvSpPr>
          <p:nvPr/>
        </p:nvSpPr>
        <p:spPr bwMode="auto">
          <a:xfrm>
            <a:off x="0" y="0"/>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sz="3600" dirty="0"/>
              <a:t>Рассмотрим плоскость</a:t>
            </a:r>
          </a:p>
        </p:txBody>
      </p:sp>
      <p:sp>
        <p:nvSpPr>
          <p:cNvPr id="5" name="TextBox 4">
            <a:extLst>
              <a:ext uri="{FF2B5EF4-FFF2-40B4-BE49-F238E27FC236}">
                <a16:creationId xmlns="" xmlns:a16="http://schemas.microsoft.com/office/drawing/2014/main" id="{51AC3B08-263F-4207-9387-A9A2281AAB02}"/>
              </a:ext>
            </a:extLst>
          </p:cNvPr>
          <p:cNvSpPr txBox="1"/>
          <p:nvPr/>
        </p:nvSpPr>
        <p:spPr>
          <a:xfrm>
            <a:off x="0" y="3827275"/>
            <a:ext cx="9144000" cy="461665"/>
          </a:xfrm>
          <a:prstGeom prst="rect">
            <a:avLst/>
          </a:prstGeom>
          <a:solidFill>
            <a:schemeClr val="bg1"/>
          </a:solidFill>
        </p:spPr>
        <p:txBody>
          <a:bodyPr wrap="square" rtlCol="0">
            <a:spAutoFit/>
          </a:bodyPr>
          <a:lstStyle/>
          <a:p>
            <a:pPr algn="ctr"/>
            <a:r>
              <a:rPr lang="ru-RU" sz="2400" dirty="0"/>
              <a:t>Отрезки отсекаемые на осях </a:t>
            </a:r>
            <a:r>
              <a:rPr lang="en-US" sz="2400" dirty="0"/>
              <a:t>[[100]], [[020]], [[003]]</a:t>
            </a:r>
            <a:r>
              <a:rPr lang="ru-RU" sz="2400" dirty="0"/>
              <a:t> </a:t>
            </a:r>
          </a:p>
        </p:txBody>
      </p:sp>
      <p:sp>
        <p:nvSpPr>
          <p:cNvPr id="6" name="TextBox 5">
            <a:extLst>
              <a:ext uri="{FF2B5EF4-FFF2-40B4-BE49-F238E27FC236}">
                <a16:creationId xmlns="" xmlns:a16="http://schemas.microsoft.com/office/drawing/2014/main" id="{BDBE92B4-DBBE-42F6-BA42-37424FAB1C78}"/>
              </a:ext>
            </a:extLst>
          </p:cNvPr>
          <p:cNvSpPr txBox="1"/>
          <p:nvPr/>
        </p:nvSpPr>
        <p:spPr>
          <a:xfrm>
            <a:off x="-11112" y="4432129"/>
            <a:ext cx="9144000" cy="461665"/>
          </a:xfrm>
          <a:prstGeom prst="rect">
            <a:avLst/>
          </a:prstGeom>
          <a:solidFill>
            <a:schemeClr val="bg1"/>
          </a:solidFill>
        </p:spPr>
        <p:txBody>
          <a:bodyPr wrap="square" rtlCol="0">
            <a:spAutoFit/>
          </a:bodyPr>
          <a:lstStyle/>
          <a:p>
            <a:pPr algn="ctr"/>
            <a:r>
              <a:rPr lang="ru-RU" sz="2400" dirty="0"/>
              <a:t>Запишем обратные величины этих отрезков </a:t>
            </a:r>
            <a:r>
              <a:rPr lang="en-US" altLang="ru-RU" sz="2400" dirty="0"/>
              <a:t>1/1,1/2,1/3</a:t>
            </a:r>
            <a:endParaRPr lang="ru-RU" altLang="ru-RU" sz="2400" dirty="0"/>
          </a:p>
        </p:txBody>
      </p:sp>
      <p:sp>
        <p:nvSpPr>
          <p:cNvPr id="7" name="TextBox 6">
            <a:extLst>
              <a:ext uri="{FF2B5EF4-FFF2-40B4-BE49-F238E27FC236}">
                <a16:creationId xmlns="" xmlns:a16="http://schemas.microsoft.com/office/drawing/2014/main" id="{A914D3AB-A78A-4DE0-AE7E-1D1C0482C7D5}"/>
              </a:ext>
            </a:extLst>
          </p:cNvPr>
          <p:cNvSpPr txBox="1"/>
          <p:nvPr/>
        </p:nvSpPr>
        <p:spPr>
          <a:xfrm>
            <a:off x="-11112" y="6394034"/>
            <a:ext cx="9132888" cy="461665"/>
          </a:xfrm>
          <a:prstGeom prst="rect">
            <a:avLst/>
          </a:prstGeom>
          <a:solidFill>
            <a:schemeClr val="bg1"/>
          </a:solidFill>
        </p:spPr>
        <p:txBody>
          <a:bodyPr wrap="square" rtlCol="0">
            <a:spAutoFit/>
          </a:bodyPr>
          <a:lstStyle/>
          <a:p>
            <a:r>
              <a:rPr lang="ru-RU" sz="2400" dirty="0">
                <a:solidFill>
                  <a:srgbClr val="FF0000"/>
                </a:solidFill>
              </a:rPr>
              <a:t>Это и будут индексы </a:t>
            </a:r>
            <a:r>
              <a:rPr lang="ru-RU" sz="2400" dirty="0" err="1">
                <a:solidFill>
                  <a:srgbClr val="FF0000"/>
                </a:solidFill>
              </a:rPr>
              <a:t>миллера</a:t>
            </a:r>
            <a:r>
              <a:rPr lang="ru-RU" sz="2400" dirty="0">
                <a:solidFill>
                  <a:srgbClr val="FF0000"/>
                </a:solidFill>
              </a:rPr>
              <a:t> - </a:t>
            </a:r>
            <a:r>
              <a:rPr lang="en-US" altLang="ru-RU" sz="2400" dirty="0">
                <a:solidFill>
                  <a:srgbClr val="FF0000"/>
                </a:solidFill>
              </a:rPr>
              <a:t>(</a:t>
            </a:r>
            <a:r>
              <a:rPr lang="en-US" altLang="ru-RU" sz="2400" i="1" dirty="0" err="1">
                <a:solidFill>
                  <a:srgbClr val="FF0000"/>
                </a:solidFill>
              </a:rPr>
              <a:t>hkl</a:t>
            </a:r>
            <a:r>
              <a:rPr lang="en-US" altLang="ru-RU" sz="2400" dirty="0">
                <a:solidFill>
                  <a:srgbClr val="FF0000"/>
                </a:solidFill>
              </a:rPr>
              <a:t>)=(632)</a:t>
            </a:r>
            <a:r>
              <a:rPr lang="ru-RU" altLang="ru-RU" sz="2400" dirty="0">
                <a:solidFill>
                  <a:srgbClr val="FF0000"/>
                </a:solidFill>
              </a:rPr>
              <a:t> для этой плоскости</a:t>
            </a:r>
            <a:r>
              <a:rPr lang="ru-RU" sz="2400" dirty="0">
                <a:solidFill>
                  <a:srgbClr val="FF0000"/>
                </a:solidFill>
              </a:rPr>
              <a:t> </a:t>
            </a:r>
          </a:p>
        </p:txBody>
      </p:sp>
      <p:pic>
        <p:nvPicPr>
          <p:cNvPr id="9" name="Рисунок 8">
            <a:extLst>
              <a:ext uri="{FF2B5EF4-FFF2-40B4-BE49-F238E27FC236}">
                <a16:creationId xmlns="" xmlns:a16="http://schemas.microsoft.com/office/drawing/2014/main" id="{B3DF10B7-2869-4062-A48F-F4540D60AB41}"/>
              </a:ext>
            </a:extLst>
          </p:cNvPr>
          <p:cNvPicPr>
            <a:picLocks noChangeAspect="1"/>
          </p:cNvPicPr>
          <p:nvPr/>
        </p:nvPicPr>
        <p:blipFill>
          <a:blip r:embed="rId2"/>
          <a:stretch>
            <a:fillRect/>
          </a:stretch>
        </p:blipFill>
        <p:spPr>
          <a:xfrm>
            <a:off x="2843808" y="749320"/>
            <a:ext cx="3533775" cy="2962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751"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a:extLst>
              <a:ext uri="{FF2B5EF4-FFF2-40B4-BE49-F238E27FC236}">
                <a16:creationId xmlns="" xmlns:a16="http://schemas.microsoft.com/office/drawing/2014/main" id="{94E43B6F-128D-4C7D-9BC5-4509B53EA4B1}"/>
              </a:ext>
            </a:extLst>
          </p:cNvPr>
          <p:cNvSpPr txBox="1">
            <a:spLocks noChangeArrowheads="1"/>
          </p:cNvSpPr>
          <p:nvPr/>
        </p:nvSpPr>
        <p:spPr bwMode="auto">
          <a:xfrm>
            <a:off x="0" y="5341938"/>
            <a:ext cx="91440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dirty="0"/>
              <a:t>2,4,6   1/2,1/4,1/6 × (2×4×6) = (632)</a:t>
            </a:r>
            <a:endParaRPr lang="ru-RU" altLang="ru-RU" dirty="0"/>
          </a:p>
        </p:txBody>
      </p:sp>
      <p:pic>
        <p:nvPicPr>
          <p:cNvPr id="3" name="Рисунок 2">
            <a:extLst>
              <a:ext uri="{FF2B5EF4-FFF2-40B4-BE49-F238E27FC236}">
                <a16:creationId xmlns="" xmlns:a16="http://schemas.microsoft.com/office/drawing/2014/main" id="{9B4124E0-8DE7-44DC-8B7F-3C8CD0343919}"/>
              </a:ext>
            </a:extLst>
          </p:cNvPr>
          <p:cNvPicPr>
            <a:picLocks noChangeAspect="1"/>
          </p:cNvPicPr>
          <p:nvPr/>
        </p:nvPicPr>
        <p:blipFill>
          <a:blip r:embed="rId2"/>
          <a:stretch>
            <a:fillRect/>
          </a:stretch>
        </p:blipFill>
        <p:spPr>
          <a:xfrm>
            <a:off x="2057400" y="930275"/>
            <a:ext cx="5029200" cy="4219575"/>
          </a:xfrm>
          <a:prstGeom prst="rect">
            <a:avLst/>
          </a:prstGeom>
        </p:spPr>
      </p:pic>
      <p:sp>
        <p:nvSpPr>
          <p:cNvPr id="4" name="TextBox 3">
            <a:extLst>
              <a:ext uri="{FF2B5EF4-FFF2-40B4-BE49-F238E27FC236}">
                <a16:creationId xmlns="" xmlns:a16="http://schemas.microsoft.com/office/drawing/2014/main" id="{214974B6-6580-450F-9335-D7489727A855}"/>
              </a:ext>
            </a:extLst>
          </p:cNvPr>
          <p:cNvSpPr txBox="1"/>
          <p:nvPr/>
        </p:nvSpPr>
        <p:spPr>
          <a:xfrm>
            <a:off x="0" y="188640"/>
            <a:ext cx="9144000" cy="461665"/>
          </a:xfrm>
          <a:prstGeom prst="rect">
            <a:avLst/>
          </a:prstGeom>
          <a:solidFill>
            <a:schemeClr val="bg1"/>
          </a:solidFill>
        </p:spPr>
        <p:txBody>
          <a:bodyPr wrap="square" rtlCol="0">
            <a:spAutoFit/>
          </a:bodyPr>
          <a:lstStyle/>
          <a:p>
            <a:pPr algn="ctr"/>
            <a:r>
              <a:rPr lang="ru-RU" sz="2400" dirty="0"/>
              <a:t>Рассмотрим плоскость параллельную предыдущей</a:t>
            </a:r>
          </a:p>
        </p:txBody>
      </p:sp>
      <p:sp>
        <p:nvSpPr>
          <p:cNvPr id="5" name="TextBox 4">
            <a:extLst>
              <a:ext uri="{FF2B5EF4-FFF2-40B4-BE49-F238E27FC236}">
                <a16:creationId xmlns="" xmlns:a16="http://schemas.microsoft.com/office/drawing/2014/main" id="{F13D0A23-EE7B-4145-88CC-5F58116C5218}"/>
              </a:ext>
            </a:extLst>
          </p:cNvPr>
          <p:cNvSpPr txBox="1"/>
          <p:nvPr/>
        </p:nvSpPr>
        <p:spPr>
          <a:xfrm>
            <a:off x="0" y="6268515"/>
            <a:ext cx="9144000" cy="461665"/>
          </a:xfrm>
          <a:prstGeom prst="rect">
            <a:avLst/>
          </a:prstGeom>
          <a:solidFill>
            <a:schemeClr val="bg1"/>
          </a:solidFill>
        </p:spPr>
        <p:txBody>
          <a:bodyPr wrap="square" rtlCol="0">
            <a:spAutoFit/>
          </a:bodyPr>
          <a:lstStyle/>
          <a:p>
            <a:pPr algn="ctr"/>
            <a:r>
              <a:rPr lang="ru-RU" sz="2400" dirty="0"/>
              <a:t>Плоскость уже другая, а индексы Миллера прежние!!!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a:extLst>
              <a:ext uri="{FF2B5EF4-FFF2-40B4-BE49-F238E27FC236}">
                <a16:creationId xmlns="" xmlns:a16="http://schemas.microsoft.com/office/drawing/2014/main" id="{69C383EB-5547-4519-A16A-D897753A08A9}"/>
              </a:ext>
            </a:extLst>
          </p:cNvPr>
          <p:cNvSpPr txBox="1">
            <a:spLocks noChangeArrowheads="1"/>
          </p:cNvSpPr>
          <p:nvPr/>
        </p:nvSpPr>
        <p:spPr bwMode="auto">
          <a:xfrm>
            <a:off x="-1" y="5660231"/>
            <a:ext cx="9144000"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a:t>3,6,9   1/3,1/6,1/9  × (3×6×9) = (632)</a:t>
            </a:r>
            <a:endParaRPr lang="ru-RU" altLang="ru-RU"/>
          </a:p>
        </p:txBody>
      </p:sp>
      <p:sp>
        <p:nvSpPr>
          <p:cNvPr id="2" name="TextBox 1">
            <a:extLst>
              <a:ext uri="{FF2B5EF4-FFF2-40B4-BE49-F238E27FC236}">
                <a16:creationId xmlns="" xmlns:a16="http://schemas.microsoft.com/office/drawing/2014/main" id="{E166D582-1D8A-455C-9A33-974A3F60011B}"/>
              </a:ext>
            </a:extLst>
          </p:cNvPr>
          <p:cNvSpPr txBox="1"/>
          <p:nvPr/>
        </p:nvSpPr>
        <p:spPr>
          <a:xfrm>
            <a:off x="-1" y="116632"/>
            <a:ext cx="9143999" cy="461665"/>
          </a:xfrm>
          <a:prstGeom prst="rect">
            <a:avLst/>
          </a:prstGeom>
          <a:solidFill>
            <a:schemeClr val="bg1"/>
          </a:solidFill>
        </p:spPr>
        <p:txBody>
          <a:bodyPr wrap="square" rtlCol="0">
            <a:spAutoFit/>
          </a:bodyPr>
          <a:lstStyle/>
          <a:p>
            <a:pPr algn="ctr"/>
            <a:r>
              <a:rPr lang="ru-RU" sz="2400" dirty="0"/>
              <a:t>Еще одна плоскость</a:t>
            </a:r>
          </a:p>
        </p:txBody>
      </p:sp>
      <p:pic>
        <p:nvPicPr>
          <p:cNvPr id="4" name="Рисунок 3">
            <a:extLst>
              <a:ext uri="{FF2B5EF4-FFF2-40B4-BE49-F238E27FC236}">
                <a16:creationId xmlns="" xmlns:a16="http://schemas.microsoft.com/office/drawing/2014/main" id="{7D03A05B-93FC-4E7C-BB4E-A19504163678}"/>
              </a:ext>
            </a:extLst>
          </p:cNvPr>
          <p:cNvPicPr>
            <a:picLocks noChangeAspect="1"/>
          </p:cNvPicPr>
          <p:nvPr/>
        </p:nvPicPr>
        <p:blipFill>
          <a:blip r:embed="rId2"/>
          <a:stretch>
            <a:fillRect/>
          </a:stretch>
        </p:blipFill>
        <p:spPr>
          <a:xfrm>
            <a:off x="2057398" y="1051974"/>
            <a:ext cx="5029200" cy="4200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ppp 1.tif">
            <a:extLst>
              <a:ext uri="{FF2B5EF4-FFF2-40B4-BE49-F238E27FC236}">
                <a16:creationId xmlns="" xmlns:a16="http://schemas.microsoft.com/office/drawing/2014/main" id="{D9B9B9C5-0E6C-4B97-9978-49EE2C1B2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5" y="0"/>
            <a:ext cx="5214938"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a:extLst>
              <a:ext uri="{FF2B5EF4-FFF2-40B4-BE49-F238E27FC236}">
                <a16:creationId xmlns="" xmlns:a16="http://schemas.microsoft.com/office/drawing/2014/main" id="{F5095F32-8E57-4968-BC9D-C08A6C782EE0}"/>
              </a:ext>
            </a:extLst>
          </p:cNvPr>
          <p:cNvSpPr txBox="1">
            <a:spLocks noChangeArrowheads="1"/>
          </p:cNvSpPr>
          <p:nvPr/>
        </p:nvSpPr>
        <p:spPr bwMode="auto">
          <a:xfrm>
            <a:off x="684213" y="4221163"/>
            <a:ext cx="7862887"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a:t>3,6,9   1/3,1/6,1/9  × (3×6×9) = (632)</a:t>
            </a:r>
            <a:endParaRPr lang="ru-RU" altLang="ru-RU"/>
          </a:p>
        </p:txBody>
      </p:sp>
      <p:sp>
        <p:nvSpPr>
          <p:cNvPr id="26628" name="TextBox 3">
            <a:extLst>
              <a:ext uri="{FF2B5EF4-FFF2-40B4-BE49-F238E27FC236}">
                <a16:creationId xmlns="" xmlns:a16="http://schemas.microsoft.com/office/drawing/2014/main" id="{341AEABB-8A0B-4494-B79B-CB7C0F2A7D3D}"/>
              </a:ext>
            </a:extLst>
          </p:cNvPr>
          <p:cNvSpPr txBox="1">
            <a:spLocks noChangeArrowheads="1"/>
          </p:cNvSpPr>
          <p:nvPr/>
        </p:nvSpPr>
        <p:spPr bwMode="auto">
          <a:xfrm>
            <a:off x="684213" y="4838700"/>
            <a:ext cx="7862887"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a:t>2,4,6   1/2,1/4,1/6 × (2×4×6) = (632)</a:t>
            </a:r>
            <a:endParaRPr lang="ru-RU" altLang="ru-RU"/>
          </a:p>
        </p:txBody>
      </p:sp>
      <p:sp>
        <p:nvSpPr>
          <p:cNvPr id="26629" name="TextBox 4">
            <a:extLst>
              <a:ext uri="{FF2B5EF4-FFF2-40B4-BE49-F238E27FC236}">
                <a16:creationId xmlns="" xmlns:a16="http://schemas.microsoft.com/office/drawing/2014/main" id="{8EC6FBA2-356A-4B71-A5D8-4C1751483901}"/>
              </a:ext>
            </a:extLst>
          </p:cNvPr>
          <p:cNvSpPr txBox="1">
            <a:spLocks noChangeArrowheads="1"/>
          </p:cNvSpPr>
          <p:nvPr/>
        </p:nvSpPr>
        <p:spPr bwMode="auto">
          <a:xfrm>
            <a:off x="684213" y="5454650"/>
            <a:ext cx="7862887"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a:t>1,2,3   1/1,1/2,1/3 × (1×2×3) = (632)</a:t>
            </a:r>
            <a:endParaRPr lang="ru-RU" altLang="ru-RU"/>
          </a:p>
        </p:txBody>
      </p:sp>
      <p:sp>
        <p:nvSpPr>
          <p:cNvPr id="40966" name="TextBox 1">
            <a:extLst>
              <a:ext uri="{FF2B5EF4-FFF2-40B4-BE49-F238E27FC236}">
                <a16:creationId xmlns="" xmlns:a16="http://schemas.microsoft.com/office/drawing/2014/main" id="{46578E05-D945-42F8-A4A3-855DE8A30733}"/>
              </a:ext>
            </a:extLst>
          </p:cNvPr>
          <p:cNvSpPr txBox="1">
            <a:spLocks noChangeArrowheads="1"/>
          </p:cNvSpPr>
          <p:nvPr/>
        </p:nvSpPr>
        <p:spPr bwMode="auto">
          <a:xfrm>
            <a:off x="-22225" y="6211888"/>
            <a:ext cx="91662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dirty="0"/>
              <a:t>Это идентичные плоскости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26628" grpId="0" animBg="1"/>
      <p:bldP spid="26629" grpId="0" animBg="1"/>
      <p:bldP spid="409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3" name="Picture 5" descr="f1">
            <a:extLst>
              <a:ext uri="{FF2B5EF4-FFF2-40B4-BE49-F238E27FC236}">
                <a16:creationId xmlns="" xmlns:a16="http://schemas.microsoft.com/office/drawing/2014/main" id="{1DAD417A-4098-4583-B9DD-D083830DB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092151"/>
            <a:ext cx="415448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descr="IMG">
            <a:extLst>
              <a:ext uri="{FF2B5EF4-FFF2-40B4-BE49-F238E27FC236}">
                <a16:creationId xmlns="" xmlns:a16="http://schemas.microsoft.com/office/drawing/2014/main" id="{487EE13F-B945-49EE-8BE9-2D40F23A3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020714"/>
            <a:ext cx="240188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Line 7">
            <a:extLst>
              <a:ext uri="{FF2B5EF4-FFF2-40B4-BE49-F238E27FC236}">
                <a16:creationId xmlns="" xmlns:a16="http://schemas.microsoft.com/office/drawing/2014/main" id="{E744EF28-76A3-44F1-9F3B-BF47A524F66A}"/>
              </a:ext>
            </a:extLst>
          </p:cNvPr>
          <p:cNvSpPr>
            <a:spLocks noChangeShapeType="1"/>
          </p:cNvSpPr>
          <p:nvPr/>
        </p:nvSpPr>
        <p:spPr bwMode="auto">
          <a:xfrm>
            <a:off x="900113" y="2243089"/>
            <a:ext cx="2016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696" name="Line 8">
            <a:extLst>
              <a:ext uri="{FF2B5EF4-FFF2-40B4-BE49-F238E27FC236}">
                <a16:creationId xmlns="" xmlns:a16="http://schemas.microsoft.com/office/drawing/2014/main" id="{4FDB8292-BBF4-40A4-868F-8A9D6DAB064F}"/>
              </a:ext>
            </a:extLst>
          </p:cNvPr>
          <p:cNvSpPr>
            <a:spLocks noChangeShapeType="1"/>
          </p:cNvSpPr>
          <p:nvPr/>
        </p:nvSpPr>
        <p:spPr bwMode="auto">
          <a:xfrm>
            <a:off x="4427339" y="3971876"/>
            <a:ext cx="288925" cy="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3798" name="Text Box 9">
            <a:extLst>
              <a:ext uri="{FF2B5EF4-FFF2-40B4-BE49-F238E27FC236}">
                <a16:creationId xmlns="" xmlns:a16="http://schemas.microsoft.com/office/drawing/2014/main" id="{5882806C-C2A2-4A1D-90D0-A8372FDA8510}"/>
              </a:ext>
            </a:extLst>
          </p:cNvPr>
          <p:cNvSpPr txBox="1">
            <a:spLocks noChangeArrowheads="1"/>
          </p:cNvSpPr>
          <p:nvPr/>
        </p:nvSpPr>
        <p:spPr bwMode="auto">
          <a:xfrm>
            <a:off x="0" y="-8740"/>
            <a:ext cx="914400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800" b="1" dirty="0">
                <a:solidFill>
                  <a:srgbClr val="3333FF"/>
                </a:solidFill>
              </a:rPr>
              <a:t>Источники информации </a:t>
            </a:r>
          </a:p>
          <a:p>
            <a:pPr algn="ctr" eaLnBrk="1" hangingPunct="1">
              <a:spcBef>
                <a:spcPct val="0"/>
              </a:spcBef>
              <a:buFontTx/>
              <a:buNone/>
            </a:pPr>
            <a:r>
              <a:rPr lang="ru-RU" altLang="ru-RU" sz="2800" b="1" dirty="0">
                <a:solidFill>
                  <a:srgbClr val="3333FF"/>
                </a:solidFill>
              </a:rPr>
              <a:t>в дифракционном структурном анализе</a:t>
            </a:r>
          </a:p>
        </p:txBody>
      </p:sp>
      <p:sp>
        <p:nvSpPr>
          <p:cNvPr id="114698" name="Line 10">
            <a:extLst>
              <a:ext uri="{FF2B5EF4-FFF2-40B4-BE49-F238E27FC236}">
                <a16:creationId xmlns="" xmlns:a16="http://schemas.microsoft.com/office/drawing/2014/main" id="{3763ACA3-5BBD-4F72-8167-C4EE56208B51}"/>
              </a:ext>
            </a:extLst>
          </p:cNvPr>
          <p:cNvSpPr>
            <a:spLocks noChangeShapeType="1"/>
          </p:cNvSpPr>
          <p:nvPr/>
        </p:nvSpPr>
        <p:spPr bwMode="auto">
          <a:xfrm>
            <a:off x="4931147" y="4941168"/>
            <a:ext cx="288925" cy="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699" name="Line 11">
            <a:extLst>
              <a:ext uri="{FF2B5EF4-FFF2-40B4-BE49-F238E27FC236}">
                <a16:creationId xmlns="" xmlns:a16="http://schemas.microsoft.com/office/drawing/2014/main" id="{01EF4D1E-A769-4923-B04F-1C025B7FFE75}"/>
              </a:ext>
            </a:extLst>
          </p:cNvPr>
          <p:cNvSpPr>
            <a:spLocks noChangeShapeType="1"/>
          </p:cNvSpPr>
          <p:nvPr/>
        </p:nvSpPr>
        <p:spPr bwMode="auto">
          <a:xfrm>
            <a:off x="4427339" y="6133357"/>
            <a:ext cx="288925" cy="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700" name="Text Box 12">
            <a:extLst>
              <a:ext uri="{FF2B5EF4-FFF2-40B4-BE49-F238E27FC236}">
                <a16:creationId xmlns="" xmlns:a16="http://schemas.microsoft.com/office/drawing/2014/main" id="{5F2D525B-9B8F-4C40-A906-C4A8B116DDF9}"/>
              </a:ext>
            </a:extLst>
          </p:cNvPr>
          <p:cNvSpPr txBox="1">
            <a:spLocks noChangeArrowheads="1"/>
          </p:cNvSpPr>
          <p:nvPr/>
        </p:nvSpPr>
        <p:spPr bwMode="auto">
          <a:xfrm>
            <a:off x="20439" y="3827414"/>
            <a:ext cx="46878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a:t>1</a:t>
            </a:r>
            <a:r>
              <a:rPr lang="ru-RU" altLang="ru-RU" sz="1800"/>
              <a:t>. </a:t>
            </a:r>
            <a:r>
              <a:rPr lang="ru-RU" altLang="ru-RU" sz="1800" b="1"/>
              <a:t>Геометрия дифракционной картины</a:t>
            </a:r>
          </a:p>
        </p:txBody>
      </p:sp>
      <p:sp>
        <p:nvSpPr>
          <p:cNvPr id="114701" name="Text Box 13">
            <a:extLst>
              <a:ext uri="{FF2B5EF4-FFF2-40B4-BE49-F238E27FC236}">
                <a16:creationId xmlns="" xmlns:a16="http://schemas.microsoft.com/office/drawing/2014/main" id="{C8769F4A-BA1A-401F-A815-928505285072}"/>
              </a:ext>
            </a:extLst>
          </p:cNvPr>
          <p:cNvSpPr txBox="1">
            <a:spLocks noChangeArrowheads="1"/>
          </p:cNvSpPr>
          <p:nvPr/>
        </p:nvSpPr>
        <p:spPr bwMode="auto">
          <a:xfrm>
            <a:off x="20439" y="4655095"/>
            <a:ext cx="4687888"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a:t>2. </a:t>
            </a:r>
            <a:r>
              <a:rPr lang="ru-RU" altLang="ru-RU" sz="1800" b="1"/>
              <a:t>Интенсивности дифракционных </a:t>
            </a:r>
          </a:p>
          <a:p>
            <a:pPr eaLnBrk="1" hangingPunct="1">
              <a:spcBef>
                <a:spcPct val="0"/>
              </a:spcBef>
              <a:buFontTx/>
              <a:buNone/>
            </a:pPr>
            <a:r>
              <a:rPr lang="ru-RU" altLang="ru-RU" sz="1800" b="1"/>
              <a:t>    пятен - рефлексов</a:t>
            </a:r>
          </a:p>
        </p:txBody>
      </p:sp>
      <p:sp>
        <p:nvSpPr>
          <p:cNvPr id="114702" name="Text Box 14">
            <a:extLst>
              <a:ext uri="{FF2B5EF4-FFF2-40B4-BE49-F238E27FC236}">
                <a16:creationId xmlns="" xmlns:a16="http://schemas.microsoft.com/office/drawing/2014/main" id="{17C2BF23-162D-42F8-B2D0-99B96E525508}"/>
              </a:ext>
            </a:extLst>
          </p:cNvPr>
          <p:cNvSpPr txBox="1">
            <a:spLocks noChangeArrowheads="1"/>
          </p:cNvSpPr>
          <p:nvPr/>
        </p:nvSpPr>
        <p:spPr bwMode="auto">
          <a:xfrm>
            <a:off x="20439" y="5845226"/>
            <a:ext cx="4687888"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dirty="0"/>
              <a:t>3. </a:t>
            </a:r>
            <a:r>
              <a:rPr lang="ru-RU" altLang="ru-RU" sz="1800" b="1" dirty="0"/>
              <a:t>Тонкая структура дифракционных</a:t>
            </a:r>
          </a:p>
          <a:p>
            <a:pPr eaLnBrk="1" hangingPunct="1">
              <a:spcBef>
                <a:spcPct val="0"/>
              </a:spcBef>
              <a:buFontTx/>
              <a:buNone/>
            </a:pPr>
            <a:r>
              <a:rPr lang="ru-RU" altLang="ru-RU" sz="1800" b="1" dirty="0"/>
              <a:t>    рефлексов и диффузного рассеяния</a:t>
            </a:r>
          </a:p>
        </p:txBody>
      </p:sp>
      <p:sp>
        <p:nvSpPr>
          <p:cNvPr id="114703" name="Text Box 15">
            <a:extLst>
              <a:ext uri="{FF2B5EF4-FFF2-40B4-BE49-F238E27FC236}">
                <a16:creationId xmlns="" xmlns:a16="http://schemas.microsoft.com/office/drawing/2014/main" id="{C0FB34DF-1294-41B4-84CA-5B86C0E892A2}"/>
              </a:ext>
            </a:extLst>
          </p:cNvPr>
          <p:cNvSpPr txBox="1">
            <a:spLocks noChangeArrowheads="1"/>
          </p:cNvSpPr>
          <p:nvPr/>
        </p:nvSpPr>
        <p:spPr bwMode="auto">
          <a:xfrm>
            <a:off x="5422329" y="3590877"/>
            <a:ext cx="3686175"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600" b="1" dirty="0">
                <a:solidFill>
                  <a:srgbClr val="3333FF"/>
                </a:solidFill>
              </a:rPr>
              <a:t>Элементарная ячейка</a:t>
            </a:r>
            <a:r>
              <a:rPr lang="en-US" altLang="ru-RU" sz="1600" b="1" dirty="0">
                <a:solidFill>
                  <a:srgbClr val="3333FF"/>
                </a:solidFill>
              </a:rPr>
              <a:t> </a:t>
            </a:r>
            <a:r>
              <a:rPr lang="ru-RU" altLang="ru-RU" sz="1600" b="1" dirty="0">
                <a:solidFill>
                  <a:srgbClr val="3333FF"/>
                </a:solidFill>
              </a:rPr>
              <a:t>кристалла, </a:t>
            </a:r>
          </a:p>
          <a:p>
            <a:pPr eaLnBrk="1" hangingPunct="1">
              <a:spcBef>
                <a:spcPct val="0"/>
              </a:spcBef>
              <a:buFontTx/>
              <a:buNone/>
            </a:pPr>
            <a:r>
              <a:rPr lang="ru-RU" altLang="ru-RU" sz="1600" b="1" dirty="0">
                <a:solidFill>
                  <a:srgbClr val="3333FF"/>
                </a:solidFill>
              </a:rPr>
              <a:t>Параметры </a:t>
            </a:r>
            <a:r>
              <a:rPr lang="en-US" altLang="ru-RU" sz="1600" b="1" i="1" dirty="0">
                <a:solidFill>
                  <a:srgbClr val="FF0000"/>
                </a:solidFill>
              </a:rPr>
              <a:t>a,</a:t>
            </a:r>
            <a:r>
              <a:rPr lang="ru-RU" altLang="ru-RU" sz="1600" b="1" i="1" dirty="0">
                <a:solidFill>
                  <a:srgbClr val="FF0000"/>
                </a:solidFill>
              </a:rPr>
              <a:t> </a:t>
            </a:r>
            <a:r>
              <a:rPr lang="en-US" altLang="ru-RU" sz="1600" b="1" i="1" dirty="0">
                <a:solidFill>
                  <a:srgbClr val="FF0000"/>
                </a:solidFill>
              </a:rPr>
              <a:t>b,</a:t>
            </a:r>
            <a:r>
              <a:rPr lang="ru-RU" altLang="ru-RU" sz="1600" b="1" i="1" dirty="0">
                <a:solidFill>
                  <a:srgbClr val="FF0000"/>
                </a:solidFill>
              </a:rPr>
              <a:t> </a:t>
            </a:r>
            <a:r>
              <a:rPr lang="en-US" altLang="ru-RU" sz="1600" b="1" i="1" dirty="0">
                <a:solidFill>
                  <a:srgbClr val="FF0000"/>
                </a:solidFill>
              </a:rPr>
              <a:t>c,</a:t>
            </a:r>
            <a:r>
              <a:rPr lang="ru-RU" altLang="ru-RU" sz="1600" b="1" dirty="0">
                <a:solidFill>
                  <a:srgbClr val="FF0000"/>
                </a:solidFill>
              </a:rPr>
              <a:t> </a:t>
            </a:r>
            <a:r>
              <a:rPr lang="en-US" altLang="ru-RU" sz="1600" b="1" dirty="0">
                <a:solidFill>
                  <a:srgbClr val="FF0000"/>
                </a:solidFill>
                <a:latin typeface="Symbol" panose="05050102010706020507" pitchFamily="18" charset="2"/>
              </a:rPr>
              <a:t>a,</a:t>
            </a:r>
            <a:r>
              <a:rPr lang="ru-RU" altLang="ru-RU" sz="1600" b="1" dirty="0">
                <a:solidFill>
                  <a:srgbClr val="FF0000"/>
                </a:solidFill>
                <a:latin typeface="Symbol" panose="05050102010706020507" pitchFamily="18" charset="2"/>
              </a:rPr>
              <a:t> </a:t>
            </a:r>
            <a:r>
              <a:rPr lang="en-US" altLang="ru-RU" sz="1600" b="1" dirty="0">
                <a:solidFill>
                  <a:srgbClr val="FF0000"/>
                </a:solidFill>
                <a:latin typeface="Symbol" panose="05050102010706020507" pitchFamily="18" charset="2"/>
              </a:rPr>
              <a:t>b,</a:t>
            </a:r>
            <a:r>
              <a:rPr lang="ru-RU" altLang="ru-RU" sz="1600" b="1" dirty="0">
                <a:solidFill>
                  <a:srgbClr val="FF0000"/>
                </a:solidFill>
                <a:latin typeface="Symbol" panose="05050102010706020507" pitchFamily="18" charset="2"/>
              </a:rPr>
              <a:t> </a:t>
            </a:r>
            <a:r>
              <a:rPr lang="en-US" altLang="ru-RU" sz="1600" b="1" dirty="0">
                <a:solidFill>
                  <a:srgbClr val="FF0000"/>
                </a:solidFill>
                <a:latin typeface="Symbol" panose="05050102010706020507" pitchFamily="18" charset="2"/>
              </a:rPr>
              <a:t>g</a:t>
            </a:r>
            <a:r>
              <a:rPr lang="en-US" altLang="ru-RU" sz="1600" b="1" dirty="0">
                <a:solidFill>
                  <a:srgbClr val="3333FF"/>
                </a:solidFill>
                <a:latin typeface="Symbol" panose="05050102010706020507" pitchFamily="18" charset="2"/>
              </a:rPr>
              <a:t>,</a:t>
            </a:r>
            <a:r>
              <a:rPr lang="ru-RU" altLang="ru-RU" sz="1600" b="1" dirty="0">
                <a:solidFill>
                  <a:srgbClr val="3333FF"/>
                </a:solidFill>
                <a:latin typeface="Symbol" panose="05050102010706020507" pitchFamily="18" charset="2"/>
              </a:rPr>
              <a:t> </a:t>
            </a:r>
            <a:r>
              <a:rPr lang="ru-RU" altLang="ru-RU" sz="1600" b="1" dirty="0">
                <a:solidFill>
                  <a:srgbClr val="3333FF"/>
                </a:solidFill>
              </a:rPr>
              <a:t>симметрия решетки</a:t>
            </a:r>
          </a:p>
        </p:txBody>
      </p:sp>
      <p:sp>
        <p:nvSpPr>
          <p:cNvPr id="114704" name="Text Box 16">
            <a:extLst>
              <a:ext uri="{FF2B5EF4-FFF2-40B4-BE49-F238E27FC236}">
                <a16:creationId xmlns="" xmlns:a16="http://schemas.microsoft.com/office/drawing/2014/main" id="{4AED910C-BDE7-4375-8B84-2B5B3F207EF1}"/>
              </a:ext>
            </a:extLst>
          </p:cNvPr>
          <p:cNvSpPr txBox="1">
            <a:spLocks noChangeArrowheads="1"/>
          </p:cNvSpPr>
          <p:nvPr/>
        </p:nvSpPr>
        <p:spPr bwMode="auto">
          <a:xfrm>
            <a:off x="5422329" y="4467623"/>
            <a:ext cx="36861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600" b="1" dirty="0">
                <a:solidFill>
                  <a:srgbClr val="3333FF"/>
                </a:solidFill>
              </a:rPr>
              <a:t>Функция распределения </a:t>
            </a:r>
          </a:p>
          <a:p>
            <a:pPr eaLnBrk="1" hangingPunct="1">
              <a:spcBef>
                <a:spcPct val="0"/>
              </a:spcBef>
              <a:buFontTx/>
              <a:buNone/>
            </a:pPr>
            <a:r>
              <a:rPr lang="ru-RU" altLang="ru-RU" sz="1600" b="1" dirty="0">
                <a:solidFill>
                  <a:srgbClr val="3333FF"/>
                </a:solidFill>
              </a:rPr>
              <a:t>электронной плотности </a:t>
            </a:r>
          </a:p>
        </p:txBody>
      </p:sp>
      <p:sp>
        <p:nvSpPr>
          <p:cNvPr id="114705" name="Text Box 17">
            <a:extLst>
              <a:ext uri="{FF2B5EF4-FFF2-40B4-BE49-F238E27FC236}">
                <a16:creationId xmlns="" xmlns:a16="http://schemas.microsoft.com/office/drawing/2014/main" id="{4EAE4B4D-A42A-48FC-97BD-975295217E32}"/>
              </a:ext>
            </a:extLst>
          </p:cNvPr>
          <p:cNvSpPr txBox="1">
            <a:spLocks noChangeArrowheads="1"/>
          </p:cNvSpPr>
          <p:nvPr/>
        </p:nvSpPr>
        <p:spPr bwMode="auto">
          <a:xfrm>
            <a:off x="5422329" y="5665043"/>
            <a:ext cx="3686175"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600" b="1" dirty="0">
                <a:solidFill>
                  <a:srgbClr val="3333FF"/>
                </a:solidFill>
              </a:rPr>
              <a:t>Реальная структура кристаллов</a:t>
            </a:r>
            <a:r>
              <a:rPr lang="en-US" altLang="ru-RU" sz="1600" b="1" dirty="0">
                <a:solidFill>
                  <a:srgbClr val="3333FF"/>
                </a:solidFill>
              </a:rPr>
              <a:t> - </a:t>
            </a:r>
            <a:r>
              <a:rPr lang="ru-RU" altLang="ru-RU" sz="1600" b="1" dirty="0">
                <a:solidFill>
                  <a:srgbClr val="3333FF"/>
                </a:solidFill>
              </a:rPr>
              <a:t> </a:t>
            </a:r>
          </a:p>
          <a:p>
            <a:pPr eaLnBrk="1" hangingPunct="1">
              <a:spcBef>
                <a:spcPct val="0"/>
              </a:spcBef>
              <a:buFontTx/>
              <a:buNone/>
            </a:pPr>
            <a:r>
              <a:rPr lang="ru-RU" altLang="ru-RU" sz="1600" b="1" dirty="0">
                <a:solidFill>
                  <a:srgbClr val="3333FF"/>
                </a:solidFill>
              </a:rPr>
              <a:t>дефекты, </a:t>
            </a:r>
          </a:p>
          <a:p>
            <a:pPr eaLnBrk="1" hangingPunct="1">
              <a:spcBef>
                <a:spcPct val="0"/>
              </a:spcBef>
              <a:buFontTx/>
              <a:buNone/>
            </a:pPr>
            <a:r>
              <a:rPr lang="ru-RU" altLang="ru-RU" sz="1600" b="1" dirty="0">
                <a:solidFill>
                  <a:srgbClr val="3333FF"/>
                </a:solidFill>
              </a:rPr>
              <a:t>нарушения совершенства </a:t>
            </a:r>
          </a:p>
          <a:p>
            <a:pPr eaLnBrk="1" hangingPunct="1">
              <a:spcBef>
                <a:spcPct val="0"/>
              </a:spcBef>
              <a:buFontTx/>
              <a:buNone/>
            </a:pPr>
            <a:r>
              <a:rPr lang="ru-RU" altLang="ru-RU" sz="1600" b="1" dirty="0">
                <a:solidFill>
                  <a:srgbClr val="3333FF"/>
                </a:solidFill>
              </a:rPr>
              <a:t>кристаллов</a:t>
            </a:r>
          </a:p>
        </p:txBody>
      </p:sp>
      <p:pic>
        <p:nvPicPr>
          <p:cNvPr id="114706" name="Picture 18" descr="Рисунок1">
            <a:extLst>
              <a:ext uri="{FF2B5EF4-FFF2-40B4-BE49-F238E27FC236}">
                <a16:creationId xmlns="" xmlns:a16="http://schemas.microsoft.com/office/drawing/2014/main" id="{563AD991-B74F-408C-A40A-7C6AB4255D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2328" y="5051823"/>
            <a:ext cx="36861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0">
            <a:extLst>
              <a:ext uri="{FF2B5EF4-FFF2-40B4-BE49-F238E27FC236}">
                <a16:creationId xmlns="" xmlns:a16="http://schemas.microsoft.com/office/drawing/2014/main" id="{412B61C4-0D38-45BC-B75B-9226BE7212E8}"/>
              </a:ext>
            </a:extLst>
          </p:cNvPr>
          <p:cNvSpPr>
            <a:spLocks noChangeShapeType="1"/>
          </p:cNvSpPr>
          <p:nvPr/>
        </p:nvSpPr>
        <p:spPr bwMode="auto">
          <a:xfrm>
            <a:off x="4931147" y="4011564"/>
            <a:ext cx="288925" cy="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8" name="Line 10">
            <a:extLst>
              <a:ext uri="{FF2B5EF4-FFF2-40B4-BE49-F238E27FC236}">
                <a16:creationId xmlns="" xmlns:a16="http://schemas.microsoft.com/office/drawing/2014/main" id="{C81FBE9F-F178-47F1-9A65-6A4E8EE0116B}"/>
              </a:ext>
            </a:extLst>
          </p:cNvPr>
          <p:cNvSpPr>
            <a:spLocks noChangeShapeType="1"/>
          </p:cNvSpPr>
          <p:nvPr/>
        </p:nvSpPr>
        <p:spPr bwMode="auto">
          <a:xfrm>
            <a:off x="4873997" y="6168282"/>
            <a:ext cx="288925" cy="0"/>
          </a:xfrm>
          <a:prstGeom prst="line">
            <a:avLst/>
          </a:prstGeom>
          <a:noFill/>
          <a:ln w="571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3205192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46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69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469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46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47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470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469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470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47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470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1469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47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47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114700" grpId="0" animBg="1"/>
      <p:bldP spid="114701" grpId="0" animBg="1"/>
      <p:bldP spid="114702" grpId="0" animBg="1"/>
      <p:bldP spid="114703" grpId="0" animBg="1"/>
      <p:bldP spid="114704" grpId="0" animBg="1"/>
      <p:bldP spid="11470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a:extLst>
              <a:ext uri="{FF2B5EF4-FFF2-40B4-BE49-F238E27FC236}">
                <a16:creationId xmlns="" xmlns:a16="http://schemas.microsoft.com/office/drawing/2014/main" id="{E5249F03-80EE-4C7A-8A25-953C2DF3813B}"/>
              </a:ext>
            </a:extLst>
          </p:cNvPr>
          <p:cNvSpPr txBox="1">
            <a:spLocks noChangeArrowheads="1"/>
          </p:cNvSpPr>
          <p:nvPr/>
        </p:nvSpPr>
        <p:spPr bwMode="auto">
          <a:xfrm>
            <a:off x="0" y="1628775"/>
            <a:ext cx="9144000" cy="3416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dirty="0">
                <a:solidFill>
                  <a:srgbClr val="0000FF"/>
                </a:solidFill>
              </a:rPr>
              <a:t>Все плоскости параллельные друг другу и имеющие одинаковые межплоскостные расстояния описываются</a:t>
            </a:r>
            <a:r>
              <a:rPr lang="en-US" altLang="ru-RU" sz="3600" dirty="0">
                <a:solidFill>
                  <a:srgbClr val="0000FF"/>
                </a:solidFill>
              </a:rPr>
              <a:t> </a:t>
            </a:r>
            <a:endParaRPr lang="ru-RU" altLang="ru-RU" sz="3600" dirty="0">
              <a:solidFill>
                <a:srgbClr val="0000FF"/>
              </a:solidFill>
            </a:endParaRPr>
          </a:p>
          <a:p>
            <a:pPr algn="ctr" eaLnBrk="1" hangingPunct="1">
              <a:spcBef>
                <a:spcPct val="0"/>
              </a:spcBef>
              <a:buFontTx/>
              <a:buNone/>
            </a:pPr>
            <a:r>
              <a:rPr lang="ru-RU" altLang="ru-RU" sz="3600" b="1" dirty="0">
                <a:solidFill>
                  <a:srgbClr val="FF0000"/>
                </a:solidFill>
              </a:rPr>
              <a:t>одинаковыми индексами Миллера</a:t>
            </a:r>
            <a:r>
              <a:rPr lang="ru-RU" altLang="ru-RU" sz="3600" dirty="0">
                <a:solidFill>
                  <a:srgbClr val="FF0000"/>
                </a:solidFill>
              </a:rPr>
              <a:t>. </a:t>
            </a:r>
          </a:p>
          <a:p>
            <a:pPr algn="ctr" eaLnBrk="1" hangingPunct="1">
              <a:spcBef>
                <a:spcPct val="0"/>
              </a:spcBef>
              <a:buFontTx/>
              <a:buNone/>
            </a:pPr>
            <a:r>
              <a:rPr lang="ru-RU" altLang="ru-RU" sz="3600" dirty="0">
                <a:solidFill>
                  <a:srgbClr val="0000FF"/>
                </a:solidFill>
              </a:rPr>
              <a:t>Таких плоскостей бесчисленное множество!!!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D69C6B01-9459-4296-BCF6-8F1D6C67527A}"/>
              </a:ext>
            </a:extLst>
          </p:cNvPr>
          <p:cNvSpPr txBox="1">
            <a:spLocks noChangeArrowheads="1"/>
          </p:cNvSpPr>
          <p:nvPr/>
        </p:nvSpPr>
        <p:spPr bwMode="auto">
          <a:xfrm>
            <a:off x="0" y="2132856"/>
            <a:ext cx="9144000" cy="304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800" b="1" dirty="0">
                <a:solidFill>
                  <a:srgbClr val="3333FF"/>
                </a:solidFill>
              </a:rPr>
              <a:t>Рассмотрим более подробно </a:t>
            </a:r>
          </a:p>
          <a:p>
            <a:pPr algn="ctr" eaLnBrk="1" hangingPunct="1">
              <a:spcBef>
                <a:spcPct val="0"/>
              </a:spcBef>
              <a:buFontTx/>
              <a:buNone/>
            </a:pPr>
            <a:r>
              <a:rPr lang="ru-RU" altLang="ru-RU" sz="4800" b="1" dirty="0">
                <a:solidFill>
                  <a:srgbClr val="3333FF"/>
                </a:solidFill>
              </a:rPr>
              <a:t>физическую основу</a:t>
            </a:r>
          </a:p>
          <a:p>
            <a:pPr algn="ctr" eaLnBrk="1" hangingPunct="1">
              <a:spcBef>
                <a:spcPct val="0"/>
              </a:spcBef>
              <a:buFontTx/>
              <a:buNone/>
            </a:pPr>
            <a:r>
              <a:rPr lang="ru-RU" altLang="ru-RU" sz="4800" b="1" dirty="0">
                <a:solidFill>
                  <a:srgbClr val="3333FF"/>
                </a:solidFill>
              </a:rPr>
              <a:t> введения </a:t>
            </a:r>
          </a:p>
          <a:p>
            <a:pPr algn="ctr" eaLnBrk="1" hangingPunct="1">
              <a:spcBef>
                <a:spcPct val="0"/>
              </a:spcBef>
              <a:buFontTx/>
              <a:buNone/>
            </a:pPr>
            <a:r>
              <a:rPr lang="ru-RU" altLang="ru-RU" sz="4800" b="1" dirty="0">
                <a:solidFill>
                  <a:srgbClr val="FF0000"/>
                </a:solidFill>
              </a:rPr>
              <a:t>Индексов Миллера </a:t>
            </a:r>
            <a:endParaRPr lang="ru-RU" altLang="ru-RU" sz="4800" dirty="0">
              <a:solidFill>
                <a:srgbClr val="FF0000"/>
              </a:solidFill>
            </a:endParaRPr>
          </a:p>
        </p:txBody>
      </p:sp>
    </p:spTree>
    <p:extLst>
      <p:ext uri="{BB962C8B-B14F-4D97-AF65-F5344CB8AC3E}">
        <p14:creationId xmlns:p14="http://schemas.microsoft.com/office/powerpoint/2010/main" val="316733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857A8A22-D4F4-44B3-BBCF-3C881732F613}"/>
              </a:ext>
            </a:extLst>
          </p:cNvPr>
          <p:cNvSpPr>
            <a:spLocks noChangeArrowheads="1"/>
          </p:cNvSpPr>
          <p:nvPr/>
        </p:nvSpPr>
        <p:spPr bwMode="auto">
          <a:xfrm>
            <a:off x="2704" y="548680"/>
            <a:ext cx="9141296"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dirty="0"/>
              <a:t>Пусть  </a:t>
            </a:r>
            <a:r>
              <a:rPr lang="en-US" altLang="ru-RU" sz="1800" b="1" dirty="0" err="1"/>
              <a:t>a,b,c</a:t>
            </a:r>
            <a:r>
              <a:rPr lang="en-US" altLang="ru-RU" sz="1800" dirty="0"/>
              <a:t> </a:t>
            </a:r>
            <a:r>
              <a:rPr lang="ru-RU" altLang="ru-RU" sz="1800" dirty="0"/>
              <a:t>- элементарные векторы атомной решетки. Они описывают элементарную ячейку кристалла. Вектор  </a:t>
            </a:r>
            <a:r>
              <a:rPr lang="en-US" altLang="ru-RU" sz="1800" b="1" dirty="0"/>
              <a:t>r</a:t>
            </a:r>
            <a:r>
              <a:rPr lang="en-US" altLang="ru-RU" sz="1800" dirty="0"/>
              <a:t>=</a:t>
            </a:r>
            <a:r>
              <a:rPr lang="en-US" altLang="ru-RU" sz="1800" b="1" dirty="0" err="1"/>
              <a:t>a</a:t>
            </a:r>
            <a:r>
              <a:rPr lang="en-US" altLang="ru-RU" sz="1800" i="1" dirty="0" err="1"/>
              <a:t>m</a:t>
            </a:r>
            <a:r>
              <a:rPr lang="en-US" altLang="ru-RU" sz="1800" dirty="0" err="1"/>
              <a:t>+</a:t>
            </a:r>
            <a:r>
              <a:rPr lang="en-US" altLang="ru-RU" sz="1800" b="1" dirty="0" err="1"/>
              <a:t>b</a:t>
            </a:r>
            <a:r>
              <a:rPr lang="en-US" altLang="ru-RU" sz="1800" i="1" dirty="0" err="1"/>
              <a:t>n</a:t>
            </a:r>
            <a:r>
              <a:rPr lang="en-US" altLang="ru-RU" sz="1800" dirty="0" err="1"/>
              <a:t>+</a:t>
            </a:r>
            <a:r>
              <a:rPr lang="en-US" altLang="ru-RU" sz="1800" b="1" dirty="0" err="1"/>
              <a:t>c</a:t>
            </a:r>
            <a:r>
              <a:rPr lang="en-US" altLang="ru-RU" sz="1800" i="1" dirty="0" err="1"/>
              <a:t>p</a:t>
            </a:r>
            <a:r>
              <a:rPr lang="en-US" altLang="ru-RU" sz="1800" dirty="0"/>
              <a:t> </a:t>
            </a:r>
            <a:r>
              <a:rPr lang="ru-RU" altLang="ru-RU" sz="1800" dirty="0"/>
              <a:t>- </a:t>
            </a:r>
            <a:r>
              <a:rPr lang="ru-RU" altLang="ru-RU" sz="1800" b="1" dirty="0"/>
              <a:t>трансляционный вектор </a:t>
            </a:r>
            <a:r>
              <a:rPr lang="ru-RU" altLang="ru-RU" sz="1800" dirty="0"/>
              <a:t>решетки. Здесь </a:t>
            </a:r>
            <a:r>
              <a:rPr lang="en-US" altLang="ru-RU" sz="1800" i="1" dirty="0"/>
              <a:t>m</a:t>
            </a:r>
            <a:r>
              <a:rPr lang="ru-RU" altLang="ru-RU" sz="1800" i="1" dirty="0"/>
              <a:t>,</a:t>
            </a:r>
            <a:r>
              <a:rPr lang="en-US" altLang="ru-RU" sz="1800" i="1" dirty="0"/>
              <a:t>n</a:t>
            </a:r>
            <a:r>
              <a:rPr lang="ru-RU" altLang="ru-RU" sz="1800" i="1" dirty="0"/>
              <a:t>,</a:t>
            </a:r>
            <a:r>
              <a:rPr lang="en-US" altLang="ru-RU" sz="1800" i="1" dirty="0"/>
              <a:t>p</a:t>
            </a:r>
            <a:r>
              <a:rPr lang="ru-RU" altLang="ru-RU" sz="1800" dirty="0"/>
              <a:t> – целые числа. Тогда положение любого узла атомной решетки будет описывается этим вектором трансляции. </a:t>
            </a:r>
          </a:p>
        </p:txBody>
      </p:sp>
      <p:sp>
        <p:nvSpPr>
          <p:cNvPr id="4" name="Прямоугольник 3">
            <a:extLst>
              <a:ext uri="{FF2B5EF4-FFF2-40B4-BE49-F238E27FC236}">
                <a16:creationId xmlns="" xmlns:a16="http://schemas.microsoft.com/office/drawing/2014/main" id="{DDA2D398-439F-451C-9567-22ACD71B066A}"/>
              </a:ext>
            </a:extLst>
          </p:cNvPr>
          <p:cNvSpPr>
            <a:spLocks noChangeArrowheads="1"/>
          </p:cNvSpPr>
          <p:nvPr/>
        </p:nvSpPr>
        <p:spPr bwMode="auto">
          <a:xfrm>
            <a:off x="3203575" y="2161218"/>
            <a:ext cx="5940425"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dirty="0"/>
              <a:t>Выберем в атомной решетке </a:t>
            </a:r>
          </a:p>
          <a:p>
            <a:pPr algn="ctr" eaLnBrk="1" hangingPunct="1">
              <a:spcBef>
                <a:spcPct val="0"/>
              </a:spcBef>
              <a:buFontTx/>
              <a:buNone/>
            </a:pPr>
            <a:r>
              <a:rPr lang="ru-RU" altLang="ru-RU" sz="1800" dirty="0"/>
              <a:t>систему координат </a:t>
            </a:r>
            <a:r>
              <a:rPr lang="en-US" altLang="ru-RU" sz="1800" dirty="0"/>
              <a:t>X</a:t>
            </a:r>
            <a:r>
              <a:rPr lang="ru-RU" altLang="ru-RU" sz="1800" dirty="0"/>
              <a:t>,</a:t>
            </a:r>
            <a:r>
              <a:rPr lang="en-US" altLang="ru-RU" sz="1800" dirty="0"/>
              <a:t> Y</a:t>
            </a:r>
            <a:r>
              <a:rPr lang="ru-RU" altLang="ru-RU" sz="1800" dirty="0"/>
              <a:t>,</a:t>
            </a:r>
            <a:r>
              <a:rPr lang="en-US" altLang="ru-RU" sz="1800" dirty="0"/>
              <a:t> Z</a:t>
            </a:r>
            <a:r>
              <a:rPr lang="ru-RU" altLang="ru-RU" sz="1800" dirty="0"/>
              <a:t>. Это необязательно должна быть прямоугольная решетка. Запишем уравнение любой плоскости в виде уравнения в отрезках отсекаемых этой плоскостью на осях координат </a:t>
            </a:r>
            <a:r>
              <a:rPr lang="en-US" altLang="ru-RU" sz="1800" dirty="0"/>
              <a:t>x</a:t>
            </a:r>
            <a:r>
              <a:rPr lang="ru-RU" altLang="ru-RU" sz="1000" dirty="0"/>
              <a:t>1</a:t>
            </a:r>
            <a:r>
              <a:rPr lang="ru-RU" altLang="ru-RU" sz="1800" dirty="0"/>
              <a:t>, </a:t>
            </a:r>
            <a:r>
              <a:rPr lang="en-US" altLang="ru-RU" sz="1800" dirty="0"/>
              <a:t>y</a:t>
            </a:r>
            <a:r>
              <a:rPr lang="ru-RU" altLang="ru-RU" sz="1000" dirty="0"/>
              <a:t>1</a:t>
            </a:r>
            <a:r>
              <a:rPr lang="ru-RU" altLang="ru-RU" sz="1800" dirty="0"/>
              <a:t> </a:t>
            </a:r>
            <a:r>
              <a:rPr lang="en-US" altLang="ru-RU" sz="1800" dirty="0"/>
              <a:t>z</a:t>
            </a:r>
            <a:r>
              <a:rPr lang="ru-RU" altLang="ru-RU" sz="1000" dirty="0"/>
              <a:t>1</a:t>
            </a:r>
            <a:r>
              <a:rPr lang="ru-RU" altLang="ru-RU" sz="1800" dirty="0"/>
              <a:t>. </a:t>
            </a:r>
          </a:p>
        </p:txBody>
      </p:sp>
      <p:pic>
        <p:nvPicPr>
          <p:cNvPr id="5" name="Picture 8" descr="125">
            <a:extLst>
              <a:ext uri="{FF2B5EF4-FFF2-40B4-BE49-F238E27FC236}">
                <a16:creationId xmlns="" xmlns:a16="http://schemas.microsoft.com/office/drawing/2014/main" id="{6A950EC9-CD39-4DAD-AD3F-21E080981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5763"/>
            <a:ext cx="3108325"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Объект 5">
            <a:extLst>
              <a:ext uri="{FF2B5EF4-FFF2-40B4-BE49-F238E27FC236}">
                <a16:creationId xmlns="" xmlns:a16="http://schemas.microsoft.com/office/drawing/2014/main" id="{65BCB91C-3C60-4A0F-96D0-1D061CAC03D5}"/>
              </a:ext>
            </a:extLst>
          </p:cNvPr>
          <p:cNvGraphicFramePr>
            <a:graphicFrameLocks noChangeAspect="1"/>
          </p:cNvGraphicFramePr>
          <p:nvPr>
            <p:extLst>
              <p:ext uri="{D42A27DB-BD31-4B8C-83A1-F6EECF244321}">
                <p14:modId xmlns:p14="http://schemas.microsoft.com/office/powerpoint/2010/main" val="2525730150"/>
              </p:ext>
            </p:extLst>
          </p:nvPr>
        </p:nvGraphicFramePr>
        <p:xfrm>
          <a:off x="4716016" y="4149080"/>
          <a:ext cx="3311525" cy="1492250"/>
        </p:xfrm>
        <a:graphic>
          <a:graphicData uri="http://schemas.openxmlformats.org/presentationml/2006/ole">
            <mc:AlternateContent xmlns:mc="http://schemas.openxmlformats.org/markup-compatibility/2006">
              <mc:Choice xmlns:v="urn:schemas-microsoft-com:vml" Requires="v">
                <p:oleObj spid="_x0000_s85091" name="Equation" r:id="rId4" imgW="3313176" imgH="1493520" progId="Equation.DSMT4">
                  <p:embed/>
                </p:oleObj>
              </mc:Choice>
              <mc:Fallback>
                <p:oleObj name="Equation" r:id="rId4" imgW="3313176" imgH="1493520" progId="Equation.DSMT4">
                  <p:embed/>
                  <p:pic>
                    <p:nvPicPr>
                      <p:cNvPr id="6" name="Объект 5">
                        <a:extLst>
                          <a:ext uri="{FF2B5EF4-FFF2-40B4-BE49-F238E27FC236}">
                            <a16:creationId xmlns="" xmlns:a16="http://schemas.microsoft.com/office/drawing/2014/main" id="{65BCB91C-3C60-4A0F-96D0-1D061CAC0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149080"/>
                        <a:ext cx="33115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3962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 xmlns:a16="http://schemas.microsoft.com/office/drawing/2014/main" id="{B8CF5A37-FAC9-483F-9294-39B3CDC63A38}"/>
              </a:ext>
            </a:extLst>
          </p:cNvPr>
          <p:cNvSpPr txBox="1">
            <a:spLocks noChangeArrowheads="1"/>
          </p:cNvSpPr>
          <p:nvPr/>
        </p:nvSpPr>
        <p:spPr bwMode="auto">
          <a:xfrm>
            <a:off x="0" y="260648"/>
            <a:ext cx="914400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dirty="0"/>
              <a:t>Перепишем это уравнение введя </a:t>
            </a:r>
          </a:p>
          <a:p>
            <a:pPr algn="ctr" eaLnBrk="1" hangingPunct="1">
              <a:spcBef>
                <a:spcPct val="0"/>
              </a:spcBef>
              <a:buFontTx/>
              <a:buNone/>
            </a:pPr>
            <a:r>
              <a:rPr lang="ru-RU" altLang="ru-RU" sz="2400" dirty="0">
                <a:solidFill>
                  <a:srgbClr val="0000FF"/>
                </a:solidFill>
              </a:rPr>
              <a:t>относительные координаты отрезков на осях </a:t>
            </a:r>
          </a:p>
          <a:p>
            <a:pPr algn="ctr" eaLnBrk="1" hangingPunct="1">
              <a:spcBef>
                <a:spcPct val="0"/>
              </a:spcBef>
              <a:buFontTx/>
              <a:buNone/>
            </a:pPr>
            <a:r>
              <a:rPr lang="ru-RU" altLang="ru-RU" sz="2400" dirty="0"/>
              <a:t>(</a:t>
            </a:r>
            <a:r>
              <a:rPr lang="en-US" altLang="ru-RU" sz="2400" dirty="0" err="1">
                <a:solidFill>
                  <a:srgbClr val="0000FF"/>
                </a:solidFill>
              </a:rPr>
              <a:t>a,b,c</a:t>
            </a:r>
            <a:r>
              <a:rPr lang="ru-RU" altLang="ru-RU" sz="2400" dirty="0"/>
              <a:t> -масштабные единицы по осям координат </a:t>
            </a:r>
          </a:p>
          <a:p>
            <a:pPr algn="ctr" eaLnBrk="1" hangingPunct="1">
              <a:spcBef>
                <a:spcPct val="0"/>
              </a:spcBef>
              <a:buFontTx/>
              <a:buNone/>
            </a:pPr>
            <a:r>
              <a:rPr lang="ru-RU" altLang="ru-RU" sz="2400" dirty="0"/>
              <a:t>элементарной ячейки).</a:t>
            </a:r>
            <a:r>
              <a:rPr lang="ru-RU" altLang="ru-RU" sz="1800" dirty="0"/>
              <a:t> </a:t>
            </a:r>
          </a:p>
        </p:txBody>
      </p:sp>
      <p:graphicFrame>
        <p:nvGraphicFramePr>
          <p:cNvPr id="3" name="Объект 2">
            <a:extLst>
              <a:ext uri="{FF2B5EF4-FFF2-40B4-BE49-F238E27FC236}">
                <a16:creationId xmlns="" xmlns:a16="http://schemas.microsoft.com/office/drawing/2014/main" id="{893D1332-76A1-48C1-A31A-D70EE24FE77F}"/>
              </a:ext>
            </a:extLst>
          </p:cNvPr>
          <p:cNvGraphicFramePr>
            <a:graphicFrameLocks noChangeAspect="1"/>
          </p:cNvGraphicFramePr>
          <p:nvPr>
            <p:extLst>
              <p:ext uri="{D42A27DB-BD31-4B8C-83A1-F6EECF244321}">
                <p14:modId xmlns:p14="http://schemas.microsoft.com/office/powerpoint/2010/main" val="1413721250"/>
              </p:ext>
            </p:extLst>
          </p:nvPr>
        </p:nvGraphicFramePr>
        <p:xfrm>
          <a:off x="2534667" y="1906031"/>
          <a:ext cx="3675063" cy="1069975"/>
        </p:xfrm>
        <a:graphic>
          <a:graphicData uri="http://schemas.openxmlformats.org/presentationml/2006/ole">
            <mc:AlternateContent xmlns:mc="http://schemas.openxmlformats.org/markup-compatibility/2006">
              <mc:Choice xmlns:v="urn:schemas-microsoft-com:vml" Requires="v">
                <p:oleObj spid="_x0000_s93417" name="Equation" r:id="rId3" imgW="3675888" imgH="1071372" progId="Equation.DSMT4">
                  <p:embed/>
                </p:oleObj>
              </mc:Choice>
              <mc:Fallback>
                <p:oleObj name="Equation" r:id="rId3" imgW="3675888" imgH="1071372" progId="Equation.DSMT4">
                  <p:embed/>
                  <p:pic>
                    <p:nvPicPr>
                      <p:cNvPr id="27651" name="Объект 2">
                        <a:extLst>
                          <a:ext uri="{FF2B5EF4-FFF2-40B4-BE49-F238E27FC236}">
                            <a16:creationId xmlns="" xmlns:a16="http://schemas.microsoft.com/office/drawing/2014/main" id="{D69646B8-859C-4311-A7A4-6FC20DD2C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4667" y="1906031"/>
                        <a:ext cx="36750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9">
            <a:extLst>
              <a:ext uri="{FF2B5EF4-FFF2-40B4-BE49-F238E27FC236}">
                <a16:creationId xmlns="" xmlns:a16="http://schemas.microsoft.com/office/drawing/2014/main" id="{87C37117-3450-4A5A-A627-EDEB082989F4}"/>
              </a:ext>
            </a:extLst>
          </p:cNvPr>
          <p:cNvSpPr txBox="1">
            <a:spLocks noChangeArrowheads="1"/>
          </p:cNvSpPr>
          <p:nvPr/>
        </p:nvSpPr>
        <p:spPr bwMode="auto">
          <a:xfrm>
            <a:off x="2343201" y="3099469"/>
            <a:ext cx="41036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dirty="0">
                <a:solidFill>
                  <a:srgbClr val="3333FF"/>
                </a:solidFill>
              </a:rPr>
              <a:t>Введем такие обозначения</a:t>
            </a:r>
          </a:p>
        </p:txBody>
      </p:sp>
      <p:graphicFrame>
        <p:nvGraphicFramePr>
          <p:cNvPr id="5" name="Object 13">
            <a:extLst>
              <a:ext uri="{FF2B5EF4-FFF2-40B4-BE49-F238E27FC236}">
                <a16:creationId xmlns="" xmlns:a16="http://schemas.microsoft.com/office/drawing/2014/main" id="{EA673508-CA55-4959-9D85-F707E57AA50A}"/>
              </a:ext>
            </a:extLst>
          </p:cNvPr>
          <p:cNvGraphicFramePr>
            <a:graphicFrameLocks noChangeAspect="1"/>
          </p:cNvGraphicFramePr>
          <p:nvPr>
            <p:extLst>
              <p:ext uri="{D42A27DB-BD31-4B8C-83A1-F6EECF244321}">
                <p14:modId xmlns:p14="http://schemas.microsoft.com/office/powerpoint/2010/main" val="3806123997"/>
              </p:ext>
            </p:extLst>
          </p:nvPr>
        </p:nvGraphicFramePr>
        <p:xfrm>
          <a:off x="1578198" y="3664620"/>
          <a:ext cx="5588000" cy="935037"/>
        </p:xfrm>
        <a:graphic>
          <a:graphicData uri="http://schemas.openxmlformats.org/presentationml/2006/ole">
            <mc:AlternateContent xmlns:mc="http://schemas.openxmlformats.org/markup-compatibility/2006">
              <mc:Choice xmlns:v="urn:schemas-microsoft-com:vml" Requires="v">
                <p:oleObj spid="_x0000_s93418" name="Equation" r:id="rId5" imgW="1688367" imgH="431613" progId="Equation.3">
                  <p:embed/>
                </p:oleObj>
              </mc:Choice>
              <mc:Fallback>
                <p:oleObj name="Equation" r:id="rId5" imgW="1688367" imgH="431613" progId="Equation.3">
                  <p:embed/>
                  <p:pic>
                    <p:nvPicPr>
                      <p:cNvPr id="5" name="Object 13">
                        <a:extLst>
                          <a:ext uri="{FF2B5EF4-FFF2-40B4-BE49-F238E27FC236}">
                            <a16:creationId xmlns="" xmlns:a16="http://schemas.microsoft.com/office/drawing/2014/main" id="{8F8E491D-E617-46DE-96B8-075C0CFA3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8198" y="3664620"/>
                        <a:ext cx="5588000" cy="935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 Box 5">
            <a:extLst>
              <a:ext uri="{FF2B5EF4-FFF2-40B4-BE49-F238E27FC236}">
                <a16:creationId xmlns="" xmlns:a16="http://schemas.microsoft.com/office/drawing/2014/main" id="{0B081164-40C7-4C58-B9C4-FB3EAE414705}"/>
              </a:ext>
            </a:extLst>
          </p:cNvPr>
          <p:cNvSpPr txBox="1">
            <a:spLocks noChangeArrowheads="1"/>
          </p:cNvSpPr>
          <p:nvPr/>
        </p:nvSpPr>
        <p:spPr bwMode="auto">
          <a:xfrm>
            <a:off x="0" y="4702845"/>
            <a:ext cx="91440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dirty="0"/>
              <a:t>Тогда уравнение плоскости примет вид</a:t>
            </a:r>
            <a:endParaRPr lang="ru-RU" altLang="ru-RU" sz="1800" dirty="0"/>
          </a:p>
        </p:txBody>
      </p:sp>
      <p:graphicFrame>
        <p:nvGraphicFramePr>
          <p:cNvPr id="7" name="Object 11">
            <a:extLst>
              <a:ext uri="{FF2B5EF4-FFF2-40B4-BE49-F238E27FC236}">
                <a16:creationId xmlns="" xmlns:a16="http://schemas.microsoft.com/office/drawing/2014/main" id="{CEBF5659-5824-463C-B2ED-9D9BAACB4569}"/>
              </a:ext>
            </a:extLst>
          </p:cNvPr>
          <p:cNvGraphicFramePr>
            <a:graphicFrameLocks noChangeAspect="1"/>
          </p:cNvGraphicFramePr>
          <p:nvPr>
            <p:extLst>
              <p:ext uri="{D42A27DB-BD31-4B8C-83A1-F6EECF244321}">
                <p14:modId xmlns:p14="http://schemas.microsoft.com/office/powerpoint/2010/main" val="834988867"/>
              </p:ext>
            </p:extLst>
          </p:nvPr>
        </p:nvGraphicFramePr>
        <p:xfrm>
          <a:off x="2364669" y="5236562"/>
          <a:ext cx="3852862" cy="1223962"/>
        </p:xfrm>
        <a:graphic>
          <a:graphicData uri="http://schemas.openxmlformats.org/presentationml/2006/ole">
            <mc:AlternateContent xmlns:mc="http://schemas.openxmlformats.org/markup-compatibility/2006">
              <mc:Choice xmlns:v="urn:schemas-microsoft-com:vml" Requires="v">
                <p:oleObj spid="_x0000_s93419" name="Equation" r:id="rId7" imgW="1231366" imgH="393529" progId="Equation.DSMT4">
                  <p:embed/>
                </p:oleObj>
              </mc:Choice>
              <mc:Fallback>
                <p:oleObj name="Equation" r:id="rId7" imgW="1231366" imgH="393529" progId="Equation.DSMT4">
                  <p:embed/>
                  <p:pic>
                    <p:nvPicPr>
                      <p:cNvPr id="7" name="Object 11">
                        <a:extLst>
                          <a:ext uri="{FF2B5EF4-FFF2-40B4-BE49-F238E27FC236}">
                            <a16:creationId xmlns="" xmlns:a16="http://schemas.microsoft.com/office/drawing/2014/main" id="{404EAA50-E444-4E03-8D46-F78C4224C7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4669" y="5236562"/>
                        <a:ext cx="3852862" cy="1223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 xmlns:a16="http://schemas.microsoft.com/office/drawing/2014/main" id="{908907B6-ED5B-4493-870C-61A37C28C520}"/>
              </a:ext>
            </a:extLst>
          </p:cNvPr>
          <p:cNvSpPr txBox="1">
            <a:spLocks noChangeArrowheads="1"/>
          </p:cNvSpPr>
          <p:nvPr/>
        </p:nvSpPr>
        <p:spPr bwMode="auto">
          <a:xfrm>
            <a:off x="6487406" y="5663599"/>
            <a:ext cx="23891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ru-RU" altLang="ru-RU" sz="1800"/>
              <a:t>здесь </a:t>
            </a:r>
            <a:r>
              <a:rPr lang="en-US" altLang="ru-RU" sz="1800" i="1"/>
              <a:t>r</a:t>
            </a:r>
            <a:r>
              <a:rPr lang="ru-RU" altLang="ru-RU" sz="1800"/>
              <a:t>  целое число</a:t>
            </a:r>
          </a:p>
        </p:txBody>
      </p:sp>
    </p:spTree>
    <p:extLst>
      <p:ext uri="{BB962C8B-B14F-4D97-AF65-F5344CB8AC3E}">
        <p14:creationId xmlns:p14="http://schemas.microsoft.com/office/powerpoint/2010/main" val="240953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a:extLst>
              <a:ext uri="{FF2B5EF4-FFF2-40B4-BE49-F238E27FC236}">
                <a16:creationId xmlns="" xmlns:a16="http://schemas.microsoft.com/office/drawing/2014/main" id="{0F861306-46A5-404D-B59F-51F4F687BE5C}"/>
              </a:ext>
            </a:extLst>
          </p:cNvPr>
          <p:cNvGraphicFramePr>
            <a:graphicFrameLocks noChangeAspect="1"/>
          </p:cNvGraphicFramePr>
          <p:nvPr>
            <p:extLst>
              <p:ext uri="{D42A27DB-BD31-4B8C-83A1-F6EECF244321}">
                <p14:modId xmlns:p14="http://schemas.microsoft.com/office/powerpoint/2010/main" val="4017811143"/>
              </p:ext>
            </p:extLst>
          </p:nvPr>
        </p:nvGraphicFramePr>
        <p:xfrm>
          <a:off x="1331640" y="1874916"/>
          <a:ext cx="6326187" cy="1081088"/>
        </p:xfrm>
        <a:graphic>
          <a:graphicData uri="http://schemas.openxmlformats.org/presentationml/2006/ole">
            <mc:AlternateContent xmlns:mc="http://schemas.openxmlformats.org/markup-compatibility/2006">
              <mc:Choice xmlns:v="urn:schemas-microsoft-com:vml" Requires="v">
                <p:oleObj spid="_x0000_s87139" name="Equation" r:id="rId3" imgW="4427220" imgH="757428" progId="Equation.DSMT4">
                  <p:embed/>
                </p:oleObj>
              </mc:Choice>
              <mc:Fallback>
                <p:oleObj name="Equation" r:id="rId3" imgW="4427220" imgH="757428" progId="Equation.DSMT4">
                  <p:embed/>
                  <p:pic>
                    <p:nvPicPr>
                      <p:cNvPr id="2" name="Объект 1">
                        <a:extLst>
                          <a:ext uri="{FF2B5EF4-FFF2-40B4-BE49-F238E27FC236}">
                            <a16:creationId xmlns="" xmlns:a16="http://schemas.microsoft.com/office/drawing/2014/main" id="{0F861306-46A5-404D-B59F-51F4F687B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1874916"/>
                        <a:ext cx="63261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14">
            <a:extLst>
              <a:ext uri="{FF2B5EF4-FFF2-40B4-BE49-F238E27FC236}">
                <a16:creationId xmlns="" xmlns:a16="http://schemas.microsoft.com/office/drawing/2014/main" id="{4FD9A56D-AE42-46AD-89F0-E40ED56533F1}"/>
              </a:ext>
            </a:extLst>
          </p:cNvPr>
          <p:cNvSpPr txBox="1">
            <a:spLocks noChangeArrowheads="1"/>
          </p:cNvSpPr>
          <p:nvPr/>
        </p:nvSpPr>
        <p:spPr bwMode="auto">
          <a:xfrm>
            <a:off x="-3175" y="3508970"/>
            <a:ext cx="9147175" cy="280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dirty="0">
                <a:solidFill>
                  <a:srgbClr val="FF0000"/>
                </a:solidFill>
              </a:rPr>
              <a:t>Набор индексов </a:t>
            </a:r>
            <a:r>
              <a:rPr lang="ru-RU" altLang="ru-RU" sz="2400" dirty="0">
                <a:solidFill>
                  <a:srgbClr val="FF0000"/>
                </a:solidFill>
              </a:rPr>
              <a:t>(</a:t>
            </a:r>
            <a:r>
              <a:rPr lang="en-US" altLang="ru-RU" sz="2400" i="1" dirty="0">
                <a:solidFill>
                  <a:srgbClr val="FF0000"/>
                </a:solidFill>
              </a:rPr>
              <a:t>h</a:t>
            </a:r>
            <a:r>
              <a:rPr lang="ru-RU" altLang="ru-RU" sz="2400" i="1" dirty="0">
                <a:solidFill>
                  <a:srgbClr val="FF0000"/>
                </a:solidFill>
              </a:rPr>
              <a:t>,</a:t>
            </a:r>
            <a:r>
              <a:rPr lang="en-US" altLang="ru-RU" sz="2400" i="1" dirty="0">
                <a:solidFill>
                  <a:srgbClr val="FF0000"/>
                </a:solidFill>
              </a:rPr>
              <a:t>k</a:t>
            </a:r>
            <a:r>
              <a:rPr lang="ru-RU" altLang="ru-RU" sz="2400" i="1" dirty="0">
                <a:solidFill>
                  <a:srgbClr val="FF0000"/>
                </a:solidFill>
              </a:rPr>
              <a:t>,</a:t>
            </a:r>
            <a:r>
              <a:rPr lang="en-US" altLang="ru-RU" sz="2400" i="1" dirty="0">
                <a:solidFill>
                  <a:srgbClr val="FF0000"/>
                </a:solidFill>
              </a:rPr>
              <a:t>l</a:t>
            </a:r>
            <a:r>
              <a:rPr lang="ru-RU" altLang="ru-RU" sz="2400" dirty="0">
                <a:solidFill>
                  <a:srgbClr val="FF0000"/>
                </a:solidFill>
              </a:rPr>
              <a:t>)</a:t>
            </a:r>
            <a:r>
              <a:rPr lang="ru-RU" altLang="ru-RU" sz="2400" b="1" dirty="0">
                <a:solidFill>
                  <a:srgbClr val="FF0000"/>
                </a:solidFill>
              </a:rPr>
              <a:t> полностью характеризует положение этой плоскости в пространстве </a:t>
            </a:r>
          </a:p>
          <a:p>
            <a:pPr algn="ctr" eaLnBrk="1" hangingPunct="1">
              <a:spcBef>
                <a:spcPct val="0"/>
              </a:spcBef>
              <a:buFontTx/>
              <a:buNone/>
            </a:pPr>
            <a:r>
              <a:rPr lang="ru-RU" altLang="ru-RU" sz="2400" b="1" dirty="0">
                <a:solidFill>
                  <a:srgbClr val="FF0000"/>
                </a:solidFill>
              </a:rPr>
              <a:t>системы координат </a:t>
            </a:r>
            <a:r>
              <a:rPr lang="en-US" altLang="ru-RU" sz="2400" b="1" dirty="0">
                <a:solidFill>
                  <a:srgbClr val="FF0000"/>
                </a:solidFill>
              </a:rPr>
              <a:t>XYZ</a:t>
            </a:r>
            <a:r>
              <a:rPr lang="ru-RU" altLang="ru-RU" sz="2400" b="1" dirty="0">
                <a:solidFill>
                  <a:srgbClr val="FF0000"/>
                </a:solidFill>
              </a:rPr>
              <a:t>. </a:t>
            </a:r>
          </a:p>
          <a:p>
            <a:pPr algn="ctr" eaLnBrk="1" hangingPunct="1">
              <a:spcBef>
                <a:spcPct val="0"/>
              </a:spcBef>
              <a:buFontTx/>
              <a:buNone/>
            </a:pPr>
            <a:r>
              <a:rPr lang="ru-RU" altLang="ru-RU" sz="2400" b="1" dirty="0">
                <a:solidFill>
                  <a:srgbClr val="FF0000"/>
                </a:solidFill>
              </a:rPr>
              <a:t>Эти индексы получили название в литературе </a:t>
            </a:r>
          </a:p>
          <a:p>
            <a:pPr algn="ctr" eaLnBrk="1" hangingPunct="1">
              <a:spcBef>
                <a:spcPct val="0"/>
              </a:spcBef>
              <a:buFontTx/>
              <a:buNone/>
            </a:pPr>
            <a:r>
              <a:rPr lang="ru-RU" altLang="ru-RU" b="1" dirty="0">
                <a:solidFill>
                  <a:srgbClr val="FF0000"/>
                </a:solidFill>
              </a:rPr>
              <a:t>Индексов Миллера</a:t>
            </a:r>
            <a:r>
              <a:rPr lang="ru-RU" altLang="ru-RU" sz="2400" b="1" dirty="0">
                <a:solidFill>
                  <a:srgbClr val="FF0000"/>
                </a:solidFill>
              </a:rPr>
              <a:t>. </a:t>
            </a:r>
          </a:p>
          <a:p>
            <a:pPr algn="ctr" eaLnBrk="1" hangingPunct="1">
              <a:spcBef>
                <a:spcPct val="0"/>
              </a:spcBef>
              <a:buFontTx/>
              <a:buNone/>
            </a:pPr>
            <a:r>
              <a:rPr lang="ru-RU" altLang="ru-RU" sz="2400" b="1" dirty="0">
                <a:solidFill>
                  <a:srgbClr val="0000FF"/>
                </a:solidFill>
              </a:rPr>
              <a:t>Если </a:t>
            </a:r>
            <a:r>
              <a:rPr lang="en-US" altLang="ru-RU" sz="2400" b="1" i="1" dirty="0">
                <a:solidFill>
                  <a:srgbClr val="0000FF"/>
                </a:solidFill>
              </a:rPr>
              <a:t>r</a:t>
            </a:r>
            <a:r>
              <a:rPr lang="ru-RU" altLang="ru-RU" sz="2400" b="1" dirty="0">
                <a:solidFill>
                  <a:srgbClr val="0000FF"/>
                </a:solidFill>
              </a:rPr>
              <a:t>=0 плоскость проходит через начало координат, если </a:t>
            </a:r>
            <a:r>
              <a:rPr lang="en-US" altLang="ru-RU" sz="2400" b="1" i="1" dirty="0">
                <a:solidFill>
                  <a:srgbClr val="0000FF"/>
                </a:solidFill>
              </a:rPr>
              <a:t>r</a:t>
            </a:r>
            <a:r>
              <a:rPr lang="ru-RU" altLang="ru-RU" sz="2400" b="1" dirty="0">
                <a:solidFill>
                  <a:srgbClr val="0000FF"/>
                </a:solidFill>
              </a:rPr>
              <a:t>=1 это ближайшая к началу координат плоскость </a:t>
            </a:r>
          </a:p>
        </p:txBody>
      </p:sp>
      <p:sp>
        <p:nvSpPr>
          <p:cNvPr id="5" name="Text Box 7">
            <a:extLst>
              <a:ext uri="{FF2B5EF4-FFF2-40B4-BE49-F238E27FC236}">
                <a16:creationId xmlns="" xmlns:a16="http://schemas.microsoft.com/office/drawing/2014/main" id="{637543F5-FE6E-4AEB-AE3A-BADC22AFF9FA}"/>
              </a:ext>
            </a:extLst>
          </p:cNvPr>
          <p:cNvSpPr txBox="1">
            <a:spLocks noChangeArrowheads="1"/>
          </p:cNvSpPr>
          <p:nvPr/>
        </p:nvSpPr>
        <p:spPr bwMode="auto">
          <a:xfrm>
            <a:off x="0" y="548680"/>
            <a:ext cx="9145588"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a:t>Обозначим абсолютные координаты (</a:t>
            </a:r>
            <a:r>
              <a:rPr lang="en-US" altLang="ru-RU" sz="2400"/>
              <a:t>x</a:t>
            </a:r>
            <a:r>
              <a:rPr lang="ru-RU" altLang="ru-RU" sz="2400"/>
              <a:t>/</a:t>
            </a:r>
            <a:r>
              <a:rPr lang="en-US" altLang="ru-RU" sz="2400"/>
              <a:t>a</a:t>
            </a:r>
            <a:r>
              <a:rPr lang="ru-RU" altLang="ru-RU" sz="2400"/>
              <a:t>, </a:t>
            </a:r>
            <a:r>
              <a:rPr lang="en-US" altLang="ru-RU" sz="2400"/>
              <a:t>y</a:t>
            </a:r>
            <a:r>
              <a:rPr lang="ru-RU" altLang="ru-RU" sz="2400"/>
              <a:t>/</a:t>
            </a:r>
            <a:r>
              <a:rPr lang="en-US" altLang="ru-RU" sz="2400"/>
              <a:t>b</a:t>
            </a:r>
            <a:r>
              <a:rPr lang="ru-RU" altLang="ru-RU" sz="2400"/>
              <a:t>, </a:t>
            </a:r>
            <a:r>
              <a:rPr lang="en-US" altLang="ru-RU" sz="2400"/>
              <a:t>z</a:t>
            </a:r>
            <a:r>
              <a:rPr lang="ru-RU" altLang="ru-RU" sz="2400"/>
              <a:t>/</a:t>
            </a:r>
            <a:r>
              <a:rPr lang="en-US" altLang="ru-RU" sz="2400"/>
              <a:t>c</a:t>
            </a:r>
            <a:r>
              <a:rPr lang="ru-RU" altLang="ru-RU" sz="2400"/>
              <a:t>) </a:t>
            </a:r>
          </a:p>
          <a:p>
            <a:pPr algn="ctr" eaLnBrk="1" hangingPunct="1">
              <a:spcBef>
                <a:spcPct val="0"/>
              </a:spcBef>
              <a:buFontTx/>
              <a:buNone/>
            </a:pPr>
            <a:r>
              <a:rPr lang="ru-RU" altLang="ru-RU" sz="2400"/>
              <a:t>через (</a:t>
            </a:r>
            <a:r>
              <a:rPr lang="en-US" altLang="ru-RU" sz="2400"/>
              <a:t>x</a:t>
            </a:r>
            <a:r>
              <a:rPr lang="ru-RU" altLang="ru-RU" sz="2400"/>
              <a:t>’, </a:t>
            </a:r>
            <a:r>
              <a:rPr lang="en-US" altLang="ru-RU" sz="2400"/>
              <a:t>y</a:t>
            </a:r>
            <a:r>
              <a:rPr lang="ru-RU" altLang="ru-RU" sz="2400"/>
              <a:t>’, </a:t>
            </a:r>
            <a:r>
              <a:rPr lang="en-US" altLang="ru-RU" sz="2400"/>
              <a:t>z</a:t>
            </a:r>
            <a:r>
              <a:rPr lang="ru-RU" altLang="ru-RU" sz="2400"/>
              <a:t>’) и перепишем уравнение плоскости в виде </a:t>
            </a:r>
          </a:p>
        </p:txBody>
      </p:sp>
    </p:spTree>
    <p:extLst>
      <p:ext uri="{BB962C8B-B14F-4D97-AF65-F5344CB8AC3E}">
        <p14:creationId xmlns:p14="http://schemas.microsoft.com/office/powerpoint/2010/main" val="25216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a:extLst>
              <a:ext uri="{FF2B5EF4-FFF2-40B4-BE49-F238E27FC236}">
                <a16:creationId xmlns="" xmlns:a16="http://schemas.microsoft.com/office/drawing/2014/main" id="{0FFA2CA8-37C3-4CAA-A818-7CAEF9B59F7A}"/>
              </a:ext>
            </a:extLst>
          </p:cNvPr>
          <p:cNvSpPr txBox="1">
            <a:spLocks noChangeArrowheads="1"/>
          </p:cNvSpPr>
          <p:nvPr/>
        </p:nvSpPr>
        <p:spPr bwMode="auto">
          <a:xfrm>
            <a:off x="0" y="1916113"/>
            <a:ext cx="9144000" cy="280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b="1">
                <a:solidFill>
                  <a:srgbClr val="0000FF"/>
                </a:solidFill>
              </a:rPr>
              <a:t>Особенности </a:t>
            </a:r>
          </a:p>
          <a:p>
            <a:pPr algn="ctr" eaLnBrk="1" hangingPunct="1">
              <a:spcBef>
                <a:spcPct val="0"/>
              </a:spcBef>
              <a:buFontTx/>
              <a:buNone/>
            </a:pPr>
            <a:r>
              <a:rPr lang="ru-RU" altLang="ru-RU" sz="4400" b="1">
                <a:solidFill>
                  <a:srgbClr val="0000FF"/>
                </a:solidFill>
              </a:rPr>
              <a:t>использования </a:t>
            </a:r>
          </a:p>
          <a:p>
            <a:pPr algn="ctr" eaLnBrk="1" hangingPunct="1">
              <a:spcBef>
                <a:spcPct val="0"/>
              </a:spcBef>
              <a:buFontTx/>
              <a:buNone/>
            </a:pPr>
            <a:r>
              <a:rPr lang="ru-RU" altLang="ru-RU" sz="4400" b="1">
                <a:solidFill>
                  <a:srgbClr val="0000FF"/>
                </a:solidFill>
              </a:rPr>
              <a:t>индексов Миллера </a:t>
            </a:r>
          </a:p>
          <a:p>
            <a:pPr algn="ctr" eaLnBrk="1" hangingPunct="1">
              <a:spcBef>
                <a:spcPct val="0"/>
              </a:spcBef>
              <a:buFontTx/>
              <a:buNone/>
            </a:pPr>
            <a:r>
              <a:rPr lang="ru-RU" altLang="ru-RU" sz="4400" b="1">
                <a:solidFill>
                  <a:srgbClr val="0000FF"/>
                </a:solidFill>
              </a:rPr>
              <a:t>в гексагональных структурах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9">
            <a:extLst>
              <a:ext uri="{FF2B5EF4-FFF2-40B4-BE49-F238E27FC236}">
                <a16:creationId xmlns="" xmlns:a16="http://schemas.microsoft.com/office/drawing/2014/main" id="{1CDBEF31-C375-44B6-8748-31F2C9D8478E}"/>
              </a:ext>
            </a:extLst>
          </p:cNvPr>
          <p:cNvSpPr txBox="1">
            <a:spLocks noChangeArrowheads="1"/>
          </p:cNvSpPr>
          <p:nvPr/>
        </p:nvSpPr>
        <p:spPr bwMode="auto">
          <a:xfrm>
            <a:off x="0" y="908050"/>
            <a:ext cx="9167813" cy="2678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a:t>Рассмотренные плоскости призмы структурно эквивалентны, но они не имеют подобных индексов Миллера. Это неудобно, так как по сочетанию трех индексов нельзя сразу сказать, являются ли непараллельные плоскости (а также направления) структурно эквивалентными. </a:t>
            </a:r>
          </a:p>
          <a:p>
            <a:pPr algn="ctr" eaLnBrk="1" hangingPunct="1">
              <a:spcBef>
                <a:spcPct val="0"/>
              </a:spcBef>
              <a:buFontTx/>
              <a:buNone/>
            </a:pPr>
            <a:r>
              <a:rPr lang="ru-RU" altLang="ru-RU" sz="2400" b="1">
                <a:solidFill>
                  <a:srgbClr val="0000FF"/>
                </a:solidFill>
              </a:rPr>
              <a:t>Поэтому в гексагональной сингонии пользуются четырехиндексовой системой Миллера-Браве</a:t>
            </a:r>
            <a:endParaRPr lang="ru-RU" altLang="ru-RU" sz="2400"/>
          </a:p>
        </p:txBody>
      </p:sp>
      <p:sp>
        <p:nvSpPr>
          <p:cNvPr id="38915" name="TextBox 11">
            <a:extLst>
              <a:ext uri="{FF2B5EF4-FFF2-40B4-BE49-F238E27FC236}">
                <a16:creationId xmlns="" xmlns:a16="http://schemas.microsoft.com/office/drawing/2014/main" id="{F0CE2019-50BA-4AA0-BE82-23D4D5FAAB20}"/>
              </a:ext>
            </a:extLst>
          </p:cNvPr>
          <p:cNvSpPr txBox="1">
            <a:spLocks noChangeArrowheads="1"/>
          </p:cNvSpPr>
          <p:nvPr/>
        </p:nvSpPr>
        <p:spPr bwMode="auto">
          <a:xfrm>
            <a:off x="0" y="3860800"/>
            <a:ext cx="9144000" cy="21236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dirty="0"/>
              <a:t>В плоскости базиса проводят дополнительную ось </a:t>
            </a:r>
            <a:r>
              <a:rPr lang="en-US" altLang="ru-RU" sz="2400" dirty="0"/>
              <a:t>u</a:t>
            </a:r>
            <a:r>
              <a:rPr lang="ru-RU" altLang="ru-RU" sz="2400" dirty="0"/>
              <a:t>, расположенную под углом 60° 120° к осям х и у. Направление - </a:t>
            </a:r>
            <a:r>
              <a:rPr lang="en-US" altLang="ru-RU" sz="2400" dirty="0"/>
              <a:t>u</a:t>
            </a:r>
            <a:r>
              <a:rPr lang="ru-RU" altLang="ru-RU" sz="2400" dirty="0"/>
              <a:t> находится между направлениями + х и + у. Дополнительный индекс i определяют точно так же, как и индексы Миллера, и ставят на третьем месте </a:t>
            </a:r>
            <a:r>
              <a:rPr lang="ru-RU" altLang="ru-RU" sz="3600" dirty="0"/>
              <a:t>(</a:t>
            </a:r>
            <a:r>
              <a:rPr lang="ru-RU" altLang="ru-RU" sz="3600" dirty="0" err="1"/>
              <a:t>hkil</a:t>
            </a:r>
            <a:r>
              <a:rPr lang="ru-RU" altLang="ru-RU" sz="3600" dirty="0"/>
              <a:t>)</a:t>
            </a:r>
          </a:p>
        </p:txBody>
      </p:sp>
    </p:spTree>
    <p:extLst>
      <p:ext uri="{BB962C8B-B14F-4D97-AF65-F5344CB8AC3E}">
        <p14:creationId xmlns:p14="http://schemas.microsoft.com/office/powerpoint/2010/main" val="38701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a:extLst>
              <a:ext uri="{FF2B5EF4-FFF2-40B4-BE49-F238E27FC236}">
                <a16:creationId xmlns="" xmlns:a16="http://schemas.microsoft.com/office/drawing/2014/main" id="{358165BC-1A81-45BF-9C8C-3351E502C8B1}"/>
              </a:ext>
            </a:extLst>
          </p:cNvPr>
          <p:cNvSpPr txBox="1">
            <a:spLocks noChangeArrowheads="1"/>
          </p:cNvSpPr>
          <p:nvPr/>
        </p:nvSpPr>
        <p:spPr bwMode="auto">
          <a:xfrm>
            <a:off x="0" y="0"/>
            <a:ext cx="91440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a:solidFill>
                  <a:srgbClr val="0000FF"/>
                </a:solidFill>
              </a:rPr>
              <a:t>Элементарная ячейка</a:t>
            </a:r>
          </a:p>
          <a:p>
            <a:pPr algn="ctr" eaLnBrk="1" hangingPunct="1">
              <a:spcBef>
                <a:spcPct val="0"/>
              </a:spcBef>
              <a:buFontTx/>
              <a:buNone/>
            </a:pPr>
            <a:r>
              <a:rPr lang="ru-RU" altLang="ru-RU" sz="3600" b="1">
                <a:solidFill>
                  <a:srgbClr val="0000FF"/>
                </a:solidFill>
              </a:rPr>
              <a:t>в гексагональной сингонии</a:t>
            </a:r>
          </a:p>
        </p:txBody>
      </p:sp>
      <p:sp>
        <p:nvSpPr>
          <p:cNvPr id="36867" name="TextBox 4">
            <a:extLst>
              <a:ext uri="{FF2B5EF4-FFF2-40B4-BE49-F238E27FC236}">
                <a16:creationId xmlns="" xmlns:a16="http://schemas.microsoft.com/office/drawing/2014/main" id="{6EB6FA8C-D728-4B13-A61D-DC07989D2D73}"/>
              </a:ext>
            </a:extLst>
          </p:cNvPr>
          <p:cNvSpPr txBox="1">
            <a:spLocks noChangeArrowheads="1"/>
          </p:cNvSpPr>
          <p:nvPr/>
        </p:nvSpPr>
        <p:spPr bwMode="auto">
          <a:xfrm>
            <a:off x="5076825" y="2420938"/>
            <a:ext cx="4068763"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a:t>Эквивалентные плоскости имеют разные индексы. Например плоскости</a:t>
            </a:r>
          </a:p>
          <a:p>
            <a:pPr algn="ctr" eaLnBrk="1" hangingPunct="1">
              <a:spcBef>
                <a:spcPct val="0"/>
              </a:spcBef>
              <a:buFontTx/>
              <a:buNone/>
            </a:pPr>
            <a:r>
              <a:rPr lang="ru-RU" altLang="ru-RU" sz="2400"/>
              <a:t>;</a:t>
            </a:r>
          </a:p>
          <a:p>
            <a:pPr algn="ctr" eaLnBrk="1" hangingPunct="1">
              <a:spcBef>
                <a:spcPct val="0"/>
              </a:spcBef>
              <a:buFontTx/>
              <a:buNone/>
            </a:pPr>
            <a:r>
              <a:rPr lang="ru-RU" altLang="ru-RU" sz="2400"/>
              <a:t> эквивалентны но индексы у них разные </a:t>
            </a:r>
          </a:p>
        </p:txBody>
      </p:sp>
      <p:pic>
        <p:nvPicPr>
          <p:cNvPr id="36868" name="Picture 3">
            <a:extLst>
              <a:ext uri="{FF2B5EF4-FFF2-40B4-BE49-F238E27FC236}">
                <a16:creationId xmlns="" xmlns:a16="http://schemas.microsoft.com/office/drawing/2014/main" id="{7B544287-7DD5-4A8D-8255-46A81CF97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1775"/>
            <a:ext cx="4867275"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4">
            <a:extLst>
              <a:ext uri="{FF2B5EF4-FFF2-40B4-BE49-F238E27FC236}">
                <a16:creationId xmlns="" xmlns:a16="http://schemas.microsoft.com/office/drawing/2014/main" id="{66009E21-D65B-407F-9A77-FA2B1CB74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575050"/>
            <a:ext cx="75247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0" name="Picture 5">
            <a:extLst>
              <a:ext uri="{FF2B5EF4-FFF2-40B4-BE49-F238E27FC236}">
                <a16:creationId xmlns="" xmlns:a16="http://schemas.microsoft.com/office/drawing/2014/main" id="{526A31B8-22F4-412E-B68C-D00B56C95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556000"/>
            <a:ext cx="7810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6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Гексагон 2.tif">
            <a:extLst>
              <a:ext uri="{FF2B5EF4-FFF2-40B4-BE49-F238E27FC236}">
                <a16:creationId xmlns="" xmlns:a16="http://schemas.microsoft.com/office/drawing/2014/main" id="{0FB047F2-ED7B-4469-A750-68E1133C9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48863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a:extLst>
              <a:ext uri="{FF2B5EF4-FFF2-40B4-BE49-F238E27FC236}">
                <a16:creationId xmlns="" xmlns:a16="http://schemas.microsoft.com/office/drawing/2014/main" id="{E09BF86B-FA6B-4129-9B75-5C623746CD51}"/>
              </a:ext>
            </a:extLst>
          </p:cNvPr>
          <p:cNvSpPr txBox="1">
            <a:spLocks noChangeArrowheads="1"/>
          </p:cNvSpPr>
          <p:nvPr/>
        </p:nvSpPr>
        <p:spPr bwMode="auto">
          <a:xfrm>
            <a:off x="0" y="0"/>
            <a:ext cx="9144000"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dirty="0">
                <a:solidFill>
                  <a:srgbClr val="0000FF"/>
                </a:solidFill>
              </a:rPr>
              <a:t>В гексагональных решетках </a:t>
            </a:r>
            <a:endParaRPr lang="en-US" altLang="ru-RU" sz="2800" b="1" dirty="0">
              <a:solidFill>
                <a:srgbClr val="0000FF"/>
              </a:solidFill>
            </a:endParaRPr>
          </a:p>
          <a:p>
            <a:pPr algn="ctr" eaLnBrk="1" hangingPunct="1">
              <a:spcBef>
                <a:spcPct val="0"/>
              </a:spcBef>
              <a:buFontTx/>
              <a:buNone/>
            </a:pPr>
            <a:r>
              <a:rPr lang="ru-RU" altLang="ru-RU" sz="2800" b="1" dirty="0">
                <a:solidFill>
                  <a:srgbClr val="0000FF"/>
                </a:solidFill>
              </a:rPr>
              <a:t>вводят дополнительную ось </a:t>
            </a:r>
            <a:r>
              <a:rPr lang="en-US" altLang="ru-RU" sz="2800" b="1" dirty="0">
                <a:solidFill>
                  <a:srgbClr val="0000FF"/>
                </a:solidFill>
              </a:rPr>
              <a:t>U</a:t>
            </a:r>
            <a:r>
              <a:rPr lang="ru-RU" altLang="ru-RU" sz="2800" b="1" dirty="0">
                <a:solidFill>
                  <a:srgbClr val="0000FF"/>
                </a:solidFill>
              </a:rPr>
              <a:t> и </a:t>
            </a:r>
          </a:p>
          <a:p>
            <a:pPr algn="ctr" eaLnBrk="1" hangingPunct="1">
              <a:spcBef>
                <a:spcPct val="0"/>
              </a:spcBef>
              <a:buFontTx/>
              <a:buNone/>
            </a:pPr>
            <a:r>
              <a:rPr lang="ru-RU" altLang="ru-RU" sz="2800" b="1" dirty="0">
                <a:solidFill>
                  <a:srgbClr val="0000FF"/>
                </a:solidFill>
              </a:rPr>
              <a:t>дополнительный индекс </a:t>
            </a:r>
            <a:r>
              <a:rPr lang="en-US" altLang="ru-RU" sz="2800" b="1" dirty="0" err="1">
                <a:solidFill>
                  <a:srgbClr val="0000FF"/>
                </a:solidFill>
              </a:rPr>
              <a:t>i</a:t>
            </a:r>
            <a:r>
              <a:rPr lang="en-US" altLang="ru-RU" sz="2800" b="1" dirty="0">
                <a:solidFill>
                  <a:srgbClr val="0000FF"/>
                </a:solidFill>
              </a:rPr>
              <a:t> = -(</a:t>
            </a:r>
            <a:r>
              <a:rPr lang="en-US" altLang="ru-RU" sz="2800" b="1" dirty="0" err="1">
                <a:solidFill>
                  <a:srgbClr val="0000FF"/>
                </a:solidFill>
              </a:rPr>
              <a:t>h+k</a:t>
            </a:r>
            <a:r>
              <a:rPr lang="en-US" altLang="ru-RU" sz="2800" b="1" dirty="0">
                <a:solidFill>
                  <a:srgbClr val="0000FF"/>
                </a:solidFill>
              </a:rPr>
              <a:t>)</a:t>
            </a:r>
            <a:endParaRPr lang="ru-RU" altLang="ru-RU" sz="2800" b="1" dirty="0">
              <a:solidFill>
                <a:srgbClr val="0000FF"/>
              </a:solidFill>
            </a:endParaRPr>
          </a:p>
        </p:txBody>
      </p:sp>
      <p:sp>
        <p:nvSpPr>
          <p:cNvPr id="38916" name="TextBox 3">
            <a:extLst>
              <a:ext uri="{FF2B5EF4-FFF2-40B4-BE49-F238E27FC236}">
                <a16:creationId xmlns="" xmlns:a16="http://schemas.microsoft.com/office/drawing/2014/main" id="{601AE54A-2BD5-4D87-AF90-9A90F666A95D}"/>
              </a:ext>
            </a:extLst>
          </p:cNvPr>
          <p:cNvSpPr txBox="1">
            <a:spLocks noChangeArrowheads="1"/>
          </p:cNvSpPr>
          <p:nvPr/>
        </p:nvSpPr>
        <p:spPr bwMode="auto">
          <a:xfrm>
            <a:off x="5076825" y="2852738"/>
            <a:ext cx="4067175" cy="157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dirty="0"/>
              <a:t>В такой системе эквивалентные плоскости будут иметь одинаковые индексы </a:t>
            </a:r>
            <a:r>
              <a:rPr lang="en-US" altLang="ru-RU" sz="2400" b="1" dirty="0" err="1"/>
              <a:t>i</a:t>
            </a:r>
            <a:endParaRPr lang="ru-RU" altLang="ru-RU" sz="24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 xmlns:a16="http://schemas.microsoft.com/office/drawing/2014/main" id="{72177086-596F-446F-BB2C-ECA052D4ACBB}"/>
              </a:ext>
            </a:extLst>
          </p:cNvPr>
          <p:cNvSpPr txBox="1">
            <a:spLocks noChangeArrowheads="1"/>
          </p:cNvSpPr>
          <p:nvPr/>
        </p:nvSpPr>
        <p:spPr bwMode="auto">
          <a:xfrm>
            <a:off x="0" y="116632"/>
            <a:ext cx="9144000" cy="2862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6000" b="1" dirty="0">
                <a:solidFill>
                  <a:srgbClr val="3333FF"/>
                </a:solidFill>
              </a:rPr>
              <a:t>5. ОБРАТНАЯ РЕШЕТКА</a:t>
            </a:r>
          </a:p>
          <a:p>
            <a:pPr algn="ctr" eaLnBrk="1" hangingPunct="1">
              <a:spcBef>
                <a:spcPct val="0"/>
              </a:spcBef>
              <a:buFontTx/>
              <a:buNone/>
            </a:pPr>
            <a:r>
              <a:rPr lang="ru-RU" altLang="ru-RU" sz="6000" b="1" dirty="0">
                <a:solidFill>
                  <a:srgbClr val="3333FF"/>
                </a:solidFill>
              </a:rPr>
              <a:t>И ЕЁ СВОЙСТВА</a:t>
            </a:r>
          </a:p>
        </p:txBody>
      </p:sp>
      <p:sp>
        <p:nvSpPr>
          <p:cNvPr id="2" name="TextBox 1">
            <a:extLst>
              <a:ext uri="{FF2B5EF4-FFF2-40B4-BE49-F238E27FC236}">
                <a16:creationId xmlns="" xmlns:a16="http://schemas.microsoft.com/office/drawing/2014/main" id="{63829914-3537-4196-8EDE-146DE7A6616F}"/>
              </a:ext>
            </a:extLst>
          </p:cNvPr>
          <p:cNvSpPr txBox="1"/>
          <p:nvPr/>
        </p:nvSpPr>
        <p:spPr>
          <a:xfrm>
            <a:off x="0" y="3068960"/>
            <a:ext cx="9144000" cy="3170099"/>
          </a:xfrm>
          <a:prstGeom prst="rect">
            <a:avLst/>
          </a:prstGeom>
          <a:solidFill>
            <a:schemeClr val="bg1"/>
          </a:solidFill>
        </p:spPr>
        <p:txBody>
          <a:bodyPr wrap="square" rtlCol="0">
            <a:spAutoFit/>
          </a:bodyPr>
          <a:lstStyle/>
          <a:p>
            <a:pPr algn="ctr"/>
            <a:r>
              <a:rPr lang="ru-RU" sz="4000" dirty="0"/>
              <a:t>Это важнейшее понятие во всей современной физике – </a:t>
            </a:r>
          </a:p>
          <a:p>
            <a:pPr algn="ctr"/>
            <a:r>
              <a:rPr lang="ru-RU" sz="4000" dirty="0"/>
              <a:t>обратная решетка, </a:t>
            </a:r>
          </a:p>
          <a:p>
            <a:pPr algn="ctr"/>
            <a:r>
              <a:rPr lang="ru-RU" sz="4000" b="1" dirty="0">
                <a:solidFill>
                  <a:srgbClr val="FF0000"/>
                </a:solidFill>
              </a:rPr>
              <a:t>обратное пространство</a:t>
            </a:r>
          </a:p>
          <a:p>
            <a:pPr algn="ctr"/>
            <a:r>
              <a:rPr lang="ru-RU" sz="4000" b="1" dirty="0">
                <a:solidFill>
                  <a:srgbClr val="FF0000"/>
                </a:solidFill>
              </a:rPr>
              <a:t>(пространство ФУРЬЕ)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5D8F14C8-7043-4EC5-88A3-163863E620C4}"/>
              </a:ext>
            </a:extLst>
          </p:cNvPr>
          <p:cNvPicPr>
            <a:picLocks noChangeAspect="1"/>
          </p:cNvPicPr>
          <p:nvPr/>
        </p:nvPicPr>
        <p:blipFill>
          <a:blip r:embed="rId3"/>
          <a:stretch>
            <a:fillRect/>
          </a:stretch>
        </p:blipFill>
        <p:spPr>
          <a:xfrm>
            <a:off x="2442650" y="1936461"/>
            <a:ext cx="4258699" cy="2985078"/>
          </a:xfrm>
          <a:prstGeom prst="rect">
            <a:avLst/>
          </a:prstGeom>
        </p:spPr>
      </p:pic>
      <p:sp>
        <p:nvSpPr>
          <p:cNvPr id="6" name="TextBox 5"/>
          <p:cNvSpPr txBox="1"/>
          <p:nvPr/>
        </p:nvSpPr>
        <p:spPr>
          <a:xfrm>
            <a:off x="-22012" y="981788"/>
            <a:ext cx="9166011" cy="646331"/>
          </a:xfrm>
          <a:prstGeom prst="rect">
            <a:avLst/>
          </a:prstGeom>
          <a:solidFill>
            <a:schemeClr val="bg1"/>
          </a:solidFill>
        </p:spPr>
        <p:txBody>
          <a:bodyPr wrap="square" rtlCol="0">
            <a:spAutoFit/>
          </a:bodyPr>
          <a:lstStyle/>
          <a:p>
            <a:pPr algn="ctr"/>
            <a:r>
              <a:rPr lang="ru-RU" sz="3600" dirty="0"/>
              <a:t>Элементарная ячейка монокристалла</a:t>
            </a:r>
          </a:p>
        </p:txBody>
      </p:sp>
      <p:graphicFrame>
        <p:nvGraphicFramePr>
          <p:cNvPr id="7" name="Объект 6"/>
          <p:cNvGraphicFramePr>
            <a:graphicFrameLocks noChangeAspect="1"/>
          </p:cNvGraphicFramePr>
          <p:nvPr>
            <p:extLst>
              <p:ext uri="{D42A27DB-BD31-4B8C-83A1-F6EECF244321}">
                <p14:modId xmlns:p14="http://schemas.microsoft.com/office/powerpoint/2010/main" val="2441863594"/>
              </p:ext>
            </p:extLst>
          </p:nvPr>
        </p:nvGraphicFramePr>
        <p:xfrm>
          <a:off x="2943649" y="5184750"/>
          <a:ext cx="3220412" cy="548506"/>
        </p:xfrm>
        <a:graphic>
          <a:graphicData uri="http://schemas.openxmlformats.org/presentationml/2006/ole">
            <mc:AlternateContent xmlns:mc="http://schemas.openxmlformats.org/markup-compatibility/2006">
              <mc:Choice xmlns:v="urn:schemas-microsoft-com:vml" Requires="v">
                <p:oleObj spid="_x0000_s101392" name="Equation" r:id="rId4" imgW="1041120" imgH="177480" progId="Equation.DSMT4">
                  <p:embed/>
                </p:oleObj>
              </mc:Choice>
              <mc:Fallback>
                <p:oleObj name="Equation" r:id="rId4" imgW="1041120" imgH="177480" progId="Equation.DSMT4">
                  <p:embed/>
                  <p:pic>
                    <p:nvPicPr>
                      <p:cNvPr id="0" name=""/>
                      <p:cNvPicPr/>
                      <p:nvPr/>
                    </p:nvPicPr>
                    <p:blipFill>
                      <a:blip r:embed="rId5"/>
                      <a:stretch>
                        <a:fillRect/>
                      </a:stretch>
                    </p:blipFill>
                    <p:spPr>
                      <a:xfrm>
                        <a:off x="2943649" y="5184750"/>
                        <a:ext cx="3220412" cy="548506"/>
                      </a:xfrm>
                      <a:prstGeom prst="rect">
                        <a:avLst/>
                      </a:prstGeom>
                      <a:solidFill>
                        <a:schemeClr val="bg1"/>
                      </a:solidFill>
                    </p:spPr>
                  </p:pic>
                </p:oleObj>
              </mc:Fallback>
            </mc:AlternateContent>
          </a:graphicData>
        </a:graphic>
      </p:graphicFrame>
      <p:sp>
        <p:nvSpPr>
          <p:cNvPr id="4" name="TextBox 3"/>
          <p:cNvSpPr txBox="1"/>
          <p:nvPr/>
        </p:nvSpPr>
        <p:spPr>
          <a:xfrm>
            <a:off x="4305673" y="13286"/>
            <a:ext cx="498855" cy="769441"/>
          </a:xfrm>
          <a:prstGeom prst="rect">
            <a:avLst/>
          </a:prstGeom>
          <a:solidFill>
            <a:schemeClr val="bg1"/>
          </a:solidFill>
        </p:spPr>
        <p:txBody>
          <a:bodyPr wrap="none" rtlCol="0">
            <a:spAutoFit/>
          </a:bodyPr>
          <a:lstStyle/>
          <a:p>
            <a:r>
              <a:rPr lang="ru-RU" sz="4400" dirty="0"/>
              <a:t>1</a:t>
            </a:r>
          </a:p>
        </p:txBody>
      </p:sp>
      <p:sp>
        <p:nvSpPr>
          <p:cNvPr id="5" name="TextBox 4"/>
          <p:cNvSpPr txBox="1"/>
          <p:nvPr/>
        </p:nvSpPr>
        <p:spPr>
          <a:xfrm>
            <a:off x="2987824" y="5955377"/>
            <a:ext cx="3286477" cy="707886"/>
          </a:xfrm>
          <a:prstGeom prst="rect">
            <a:avLst/>
          </a:prstGeom>
          <a:solidFill>
            <a:schemeClr val="bg1"/>
          </a:solidFill>
        </p:spPr>
        <p:txBody>
          <a:bodyPr wrap="none" rtlCol="0">
            <a:spAutoFit/>
          </a:bodyPr>
          <a:lstStyle/>
          <a:p>
            <a:r>
              <a:rPr lang="en-US" sz="4000" dirty="0"/>
              <a:t>a, b, c, </a:t>
            </a:r>
            <a:r>
              <a:rPr lang="el-GR" sz="4000" dirty="0"/>
              <a:t>α</a:t>
            </a:r>
            <a:r>
              <a:rPr lang="en-US" sz="4000" dirty="0"/>
              <a:t>, </a:t>
            </a:r>
            <a:r>
              <a:rPr lang="el-GR" sz="4000" dirty="0"/>
              <a:t>β</a:t>
            </a:r>
            <a:r>
              <a:rPr lang="en-US" sz="4000" dirty="0"/>
              <a:t>, </a:t>
            </a:r>
            <a:r>
              <a:rPr lang="el-GR" sz="4000" dirty="0"/>
              <a:t>γ</a:t>
            </a:r>
            <a:endParaRPr lang="ru-RU" sz="4000" dirty="0"/>
          </a:p>
        </p:txBody>
      </p:sp>
    </p:spTree>
    <p:extLst>
      <p:ext uri="{BB962C8B-B14F-4D97-AF65-F5344CB8AC3E}">
        <p14:creationId xmlns:p14="http://schemas.microsoft.com/office/powerpoint/2010/main" val="290321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F3EA254-4A6E-4B43-881B-846A01B53F02}"/>
              </a:ext>
            </a:extLst>
          </p:cNvPr>
          <p:cNvSpPr txBox="1"/>
          <p:nvPr/>
        </p:nvSpPr>
        <p:spPr>
          <a:xfrm>
            <a:off x="0" y="1268760"/>
            <a:ext cx="9144000" cy="2862322"/>
          </a:xfrm>
          <a:prstGeom prst="rect">
            <a:avLst/>
          </a:prstGeom>
          <a:solidFill>
            <a:schemeClr val="bg1"/>
          </a:solidFill>
        </p:spPr>
        <p:txBody>
          <a:bodyPr wrap="square" rtlCol="0">
            <a:spAutoFit/>
          </a:bodyPr>
          <a:lstStyle/>
          <a:p>
            <a:pPr algn="ctr"/>
            <a:r>
              <a:rPr lang="ru-RU" b="1" dirty="0"/>
              <a:t>Принцип неопределённости </a:t>
            </a:r>
            <a:r>
              <a:rPr lang="ru-RU" b="1" dirty="0" err="1"/>
              <a:t>Гейзенбе́рга</a:t>
            </a:r>
            <a:r>
              <a:rPr lang="ru-RU" dirty="0"/>
              <a:t> в квантовой механике  — фундаментальное соображение (соотношение неопределённостей), устанавливающее предел точности одновременного определения пары характеризующих систему </a:t>
            </a:r>
            <a:r>
              <a:rPr lang="ru-RU" dirty="0">
                <a:hlinkClick r:id="rId3" tooltip="Квантовая наблюдаемая"/>
              </a:rPr>
              <a:t>квантовых наблюдаемых</a:t>
            </a:r>
            <a:r>
              <a:rPr lang="ru-RU" dirty="0"/>
              <a:t>, описываемых </a:t>
            </a:r>
            <a:r>
              <a:rPr lang="ru-RU" dirty="0" err="1">
                <a:hlinkClick r:id="rId4" tooltip="Коммутатор операторов"/>
              </a:rPr>
              <a:t>некоммутирующими</a:t>
            </a:r>
            <a:r>
              <a:rPr lang="ru-RU" dirty="0"/>
              <a:t> </a:t>
            </a:r>
            <a:r>
              <a:rPr lang="ru-RU" dirty="0">
                <a:hlinkClick r:id="rId5" tooltip="Оператор (физика)"/>
              </a:rPr>
              <a:t>операторами</a:t>
            </a:r>
            <a:r>
              <a:rPr lang="ru-RU" dirty="0"/>
              <a:t> (например, </a:t>
            </a:r>
            <a:r>
              <a:rPr lang="ru-RU" dirty="0">
                <a:hlinkClick r:id="rId6" tooltip="Оператор координаты"/>
              </a:rPr>
              <a:t>координаты</a:t>
            </a:r>
            <a:r>
              <a:rPr lang="ru-RU" dirty="0"/>
              <a:t> и импульса, тока и напряжения, электрического и магнитного полей). </a:t>
            </a:r>
            <a:endParaRPr lang="en-US" dirty="0"/>
          </a:p>
          <a:p>
            <a:pPr algn="ctr"/>
            <a:r>
              <a:rPr lang="ru-RU" b="1" dirty="0"/>
              <a:t>Более доступно он звучит так: чем точнее измеряется одна характеристика частицы, тем менее точно можно измерить вторую. Соотношение неопределённостей задаёт нижний предел для произведения среднеквадратичных отклонений пары квантовых наблюдаемых. </a:t>
            </a:r>
          </a:p>
        </p:txBody>
      </p:sp>
      <p:graphicFrame>
        <p:nvGraphicFramePr>
          <p:cNvPr id="3" name="Объект 2">
            <a:extLst>
              <a:ext uri="{FF2B5EF4-FFF2-40B4-BE49-F238E27FC236}">
                <a16:creationId xmlns="" xmlns:a16="http://schemas.microsoft.com/office/drawing/2014/main" id="{9ECAA731-4F66-403A-88A5-68DD499404F2}"/>
              </a:ext>
            </a:extLst>
          </p:cNvPr>
          <p:cNvGraphicFramePr>
            <a:graphicFrameLocks noChangeAspect="1"/>
          </p:cNvGraphicFramePr>
          <p:nvPr>
            <p:extLst>
              <p:ext uri="{D42A27DB-BD31-4B8C-83A1-F6EECF244321}">
                <p14:modId xmlns:p14="http://schemas.microsoft.com/office/powerpoint/2010/main" val="1812076249"/>
              </p:ext>
            </p:extLst>
          </p:nvPr>
        </p:nvGraphicFramePr>
        <p:xfrm>
          <a:off x="3491880" y="4384997"/>
          <a:ext cx="2418269" cy="936104"/>
        </p:xfrm>
        <a:graphic>
          <a:graphicData uri="http://schemas.openxmlformats.org/presentationml/2006/ole">
            <mc:AlternateContent xmlns:mc="http://schemas.openxmlformats.org/markup-compatibility/2006">
              <mc:Choice xmlns:v="urn:schemas-microsoft-com:vml" Requires="v">
                <p:oleObj spid="_x0000_s92248" name="Equation" r:id="rId7" imgW="787320" imgH="304560" progId="Equation.DSMT4">
                  <p:embed/>
                </p:oleObj>
              </mc:Choice>
              <mc:Fallback>
                <p:oleObj name="Equation" r:id="rId7" imgW="787320" imgH="304560" progId="Equation.DSMT4">
                  <p:embed/>
                  <p:pic>
                    <p:nvPicPr>
                      <p:cNvPr id="0" name=""/>
                      <p:cNvPicPr/>
                      <p:nvPr/>
                    </p:nvPicPr>
                    <p:blipFill>
                      <a:blip r:embed="rId8"/>
                      <a:stretch>
                        <a:fillRect/>
                      </a:stretch>
                    </p:blipFill>
                    <p:spPr>
                      <a:xfrm>
                        <a:off x="3491880" y="4384997"/>
                        <a:ext cx="2418269" cy="936104"/>
                      </a:xfrm>
                      <a:prstGeom prst="rect">
                        <a:avLst/>
                      </a:prstGeom>
                      <a:solidFill>
                        <a:schemeClr val="bg1"/>
                      </a:solidFill>
                    </p:spPr>
                  </p:pic>
                </p:oleObj>
              </mc:Fallback>
            </mc:AlternateContent>
          </a:graphicData>
        </a:graphic>
      </p:graphicFrame>
      <p:sp>
        <p:nvSpPr>
          <p:cNvPr id="4" name="TextBox 3">
            <a:extLst>
              <a:ext uri="{FF2B5EF4-FFF2-40B4-BE49-F238E27FC236}">
                <a16:creationId xmlns="" xmlns:a16="http://schemas.microsoft.com/office/drawing/2014/main" id="{6D49DCE4-18D3-4BBD-B4F8-80D10A6B58DB}"/>
              </a:ext>
            </a:extLst>
          </p:cNvPr>
          <p:cNvSpPr txBox="1"/>
          <p:nvPr/>
        </p:nvSpPr>
        <p:spPr>
          <a:xfrm>
            <a:off x="0" y="5589240"/>
            <a:ext cx="9144000" cy="461665"/>
          </a:xfrm>
          <a:prstGeom prst="rect">
            <a:avLst/>
          </a:prstGeom>
          <a:solidFill>
            <a:schemeClr val="bg1"/>
          </a:solidFill>
        </p:spPr>
        <p:txBody>
          <a:bodyPr wrap="square" rtlCol="0">
            <a:spAutoFit/>
          </a:bodyPr>
          <a:lstStyle/>
          <a:p>
            <a:pPr algn="ctr"/>
            <a:r>
              <a:rPr lang="el-GR" sz="2400" dirty="0">
                <a:solidFill>
                  <a:srgbClr val="FF0000"/>
                </a:solidFill>
              </a:rPr>
              <a:t>Δ</a:t>
            </a:r>
            <a:r>
              <a:rPr lang="en-US" sz="2400" i="1" dirty="0">
                <a:solidFill>
                  <a:srgbClr val="FF0000"/>
                </a:solidFill>
              </a:rPr>
              <a:t>x</a:t>
            </a:r>
            <a:r>
              <a:rPr lang="ru-RU" sz="2400" i="1" dirty="0">
                <a:solidFill>
                  <a:srgbClr val="FF0000"/>
                </a:solidFill>
              </a:rPr>
              <a:t> </a:t>
            </a:r>
            <a:r>
              <a:rPr lang="ru-RU" sz="2400" dirty="0">
                <a:solidFill>
                  <a:srgbClr val="FF0000"/>
                </a:solidFill>
              </a:rPr>
              <a:t>– пространство координат; Δ</a:t>
            </a:r>
            <a:r>
              <a:rPr lang="en-US" sz="2400" i="1" dirty="0">
                <a:solidFill>
                  <a:srgbClr val="FF0000"/>
                </a:solidFill>
              </a:rPr>
              <a:t>p</a:t>
            </a:r>
            <a:r>
              <a:rPr lang="en-US" sz="2400" dirty="0">
                <a:solidFill>
                  <a:srgbClr val="FF0000"/>
                </a:solidFill>
              </a:rPr>
              <a:t> – </a:t>
            </a:r>
            <a:r>
              <a:rPr lang="ru-RU" sz="2400" dirty="0">
                <a:solidFill>
                  <a:srgbClr val="FF0000"/>
                </a:solidFill>
              </a:rPr>
              <a:t>пространство импульсов</a:t>
            </a:r>
          </a:p>
        </p:txBody>
      </p:sp>
    </p:spTree>
    <p:extLst>
      <p:ext uri="{BB962C8B-B14F-4D97-AF65-F5344CB8AC3E}">
        <p14:creationId xmlns:p14="http://schemas.microsoft.com/office/powerpoint/2010/main" val="139825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49C6B137-EDF9-4C15-80A6-328ABF03AFA2}"/>
              </a:ext>
            </a:extLst>
          </p:cNvPr>
          <p:cNvSpPr txBox="1">
            <a:spLocks noChangeArrowheads="1"/>
          </p:cNvSpPr>
          <p:nvPr/>
        </p:nvSpPr>
        <p:spPr bwMode="auto">
          <a:xfrm>
            <a:off x="0" y="-14490"/>
            <a:ext cx="9159875"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dirty="0">
                <a:solidFill>
                  <a:srgbClr val="3333FF"/>
                </a:solidFill>
              </a:rPr>
              <a:t>Определение обратной решетки </a:t>
            </a:r>
          </a:p>
        </p:txBody>
      </p:sp>
      <p:sp>
        <p:nvSpPr>
          <p:cNvPr id="3" name="Text Box 13">
            <a:extLst>
              <a:ext uri="{FF2B5EF4-FFF2-40B4-BE49-F238E27FC236}">
                <a16:creationId xmlns="" xmlns:a16="http://schemas.microsoft.com/office/drawing/2014/main" id="{4F855C5C-4800-44E8-A887-F41BC6255CBF}"/>
              </a:ext>
            </a:extLst>
          </p:cNvPr>
          <p:cNvSpPr txBox="1">
            <a:spLocks noChangeArrowheads="1"/>
          </p:cNvSpPr>
          <p:nvPr/>
        </p:nvSpPr>
        <p:spPr bwMode="auto">
          <a:xfrm>
            <a:off x="2721768" y="6125294"/>
            <a:ext cx="37703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Здесь </a:t>
            </a:r>
            <a:r>
              <a:rPr lang="en-US" altLang="ru-RU" sz="2000" b="1" i="1" dirty="0">
                <a:solidFill>
                  <a:srgbClr val="FF0000"/>
                </a:solidFill>
              </a:rPr>
              <a:t>h</a:t>
            </a:r>
            <a:r>
              <a:rPr lang="ru-RU" altLang="ru-RU" sz="2000" b="1" i="1" dirty="0">
                <a:solidFill>
                  <a:srgbClr val="FF0000"/>
                </a:solidFill>
              </a:rPr>
              <a:t>,</a:t>
            </a:r>
            <a:r>
              <a:rPr lang="en-US" altLang="ru-RU" sz="2000" b="1" i="1" dirty="0">
                <a:solidFill>
                  <a:srgbClr val="FF0000"/>
                </a:solidFill>
              </a:rPr>
              <a:t>k</a:t>
            </a:r>
            <a:r>
              <a:rPr lang="ru-RU" altLang="ru-RU" sz="2000" b="1" i="1" dirty="0">
                <a:solidFill>
                  <a:srgbClr val="FF0000"/>
                </a:solidFill>
              </a:rPr>
              <a:t>,</a:t>
            </a:r>
            <a:r>
              <a:rPr lang="en-US" altLang="ru-RU" sz="2000" b="1" i="1" dirty="0">
                <a:solidFill>
                  <a:srgbClr val="FF0000"/>
                </a:solidFill>
              </a:rPr>
              <a:t>l</a:t>
            </a:r>
            <a:r>
              <a:rPr lang="ru-RU" altLang="ru-RU" sz="2000" b="1" dirty="0">
                <a:solidFill>
                  <a:srgbClr val="FF0000"/>
                </a:solidFill>
              </a:rPr>
              <a:t> </a:t>
            </a:r>
            <a:r>
              <a:rPr lang="ru-RU" altLang="ru-RU" sz="2000" b="1" dirty="0"/>
              <a:t>– целые числа </a:t>
            </a:r>
          </a:p>
        </p:txBody>
      </p:sp>
      <p:sp>
        <p:nvSpPr>
          <p:cNvPr id="4" name="Text Box 14">
            <a:extLst>
              <a:ext uri="{FF2B5EF4-FFF2-40B4-BE49-F238E27FC236}">
                <a16:creationId xmlns="" xmlns:a16="http://schemas.microsoft.com/office/drawing/2014/main" id="{992D0624-92B5-4A4F-B967-7FB0F4790EB5}"/>
              </a:ext>
            </a:extLst>
          </p:cNvPr>
          <p:cNvSpPr txBox="1">
            <a:spLocks noChangeArrowheads="1"/>
          </p:cNvSpPr>
          <p:nvPr/>
        </p:nvSpPr>
        <p:spPr bwMode="auto">
          <a:xfrm>
            <a:off x="2721768" y="3979099"/>
            <a:ext cx="37163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Здесь </a:t>
            </a:r>
            <a:r>
              <a:rPr lang="en-US" altLang="ru-RU" sz="2000" b="1" i="1" dirty="0"/>
              <a:t>m</a:t>
            </a:r>
            <a:r>
              <a:rPr lang="ru-RU" altLang="ru-RU" sz="2000" b="1" i="1" dirty="0"/>
              <a:t>,</a:t>
            </a:r>
            <a:r>
              <a:rPr lang="en-US" altLang="ru-RU" sz="2000" b="1" i="1" dirty="0"/>
              <a:t>m</a:t>
            </a:r>
            <a:r>
              <a:rPr lang="ru-RU" altLang="ru-RU" sz="2000" b="1" i="1" dirty="0"/>
              <a:t>,</a:t>
            </a:r>
            <a:r>
              <a:rPr lang="en-US" altLang="ru-RU" sz="2000" b="1" i="1" dirty="0"/>
              <a:t>p</a:t>
            </a:r>
            <a:r>
              <a:rPr lang="ru-RU" altLang="ru-RU" sz="2000" b="1" i="1" dirty="0"/>
              <a:t> </a:t>
            </a:r>
            <a:r>
              <a:rPr lang="ru-RU" altLang="ru-RU" sz="2000" b="1" dirty="0"/>
              <a:t>– целые числа</a:t>
            </a:r>
            <a:endParaRPr lang="ru-RU" altLang="ru-RU" sz="2000" dirty="0"/>
          </a:p>
        </p:txBody>
      </p:sp>
      <p:sp>
        <p:nvSpPr>
          <p:cNvPr id="5" name="Rectangle 19">
            <a:extLst>
              <a:ext uri="{FF2B5EF4-FFF2-40B4-BE49-F238E27FC236}">
                <a16:creationId xmlns="" xmlns:a16="http://schemas.microsoft.com/office/drawing/2014/main" id="{01666EBC-9628-48E4-A618-16560FC5C8DE}"/>
              </a:ext>
            </a:extLst>
          </p:cNvPr>
          <p:cNvSpPr>
            <a:spLocks noChangeArrowheads="1"/>
          </p:cNvSpPr>
          <p:nvPr/>
        </p:nvSpPr>
        <p:spPr bwMode="auto">
          <a:xfrm>
            <a:off x="72356" y="18864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10" name="TextBox 1">
            <a:extLst>
              <a:ext uri="{FF2B5EF4-FFF2-40B4-BE49-F238E27FC236}">
                <a16:creationId xmlns="" xmlns:a16="http://schemas.microsoft.com/office/drawing/2014/main" id="{46046182-87E5-4844-8AF2-630DE45CE421}"/>
              </a:ext>
            </a:extLst>
          </p:cNvPr>
          <p:cNvSpPr txBox="1">
            <a:spLocks noChangeArrowheads="1"/>
          </p:cNvSpPr>
          <p:nvPr/>
        </p:nvSpPr>
        <p:spPr bwMode="auto">
          <a:xfrm>
            <a:off x="-9525" y="852651"/>
            <a:ext cx="9153525"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dirty="0">
                <a:solidFill>
                  <a:srgbClr val="0000FF"/>
                </a:solidFill>
              </a:rPr>
              <a:t>Рассмотрим две решетки</a:t>
            </a:r>
          </a:p>
        </p:txBody>
      </p:sp>
      <p:sp>
        <p:nvSpPr>
          <p:cNvPr id="11" name="TextBox 10">
            <a:extLst>
              <a:ext uri="{FF2B5EF4-FFF2-40B4-BE49-F238E27FC236}">
                <a16:creationId xmlns="" xmlns:a16="http://schemas.microsoft.com/office/drawing/2014/main" id="{DF5088F2-C4B1-4F8F-B3D4-5E58B5747ADE}"/>
              </a:ext>
            </a:extLst>
          </p:cNvPr>
          <p:cNvSpPr txBox="1"/>
          <p:nvPr/>
        </p:nvSpPr>
        <p:spPr>
          <a:xfrm>
            <a:off x="-22733" y="2006252"/>
            <a:ext cx="9144000" cy="1815882"/>
          </a:xfrm>
          <a:prstGeom prst="rect">
            <a:avLst/>
          </a:prstGeom>
          <a:solidFill>
            <a:schemeClr val="bg1"/>
          </a:solidFill>
        </p:spPr>
        <p:txBody>
          <a:bodyPr wrap="square" rtlCol="0">
            <a:spAutoFit/>
          </a:bodyPr>
          <a:lstStyle/>
          <a:p>
            <a:pPr marL="514350" indent="-514350" algn="ctr">
              <a:buAutoNum type="arabicPeriod"/>
            </a:pPr>
            <a:r>
              <a:rPr lang="ru-RU" sz="2800" dirty="0"/>
              <a:t>В системе координат (</a:t>
            </a:r>
            <a:r>
              <a:rPr lang="en-US" sz="2800" dirty="0"/>
              <a:t>X, Y, Z) </a:t>
            </a:r>
            <a:endParaRPr lang="ru-RU" sz="2800" dirty="0"/>
          </a:p>
          <a:p>
            <a:pPr algn="ctr"/>
            <a:r>
              <a:rPr lang="ru-RU" sz="2800" dirty="0"/>
              <a:t>введем элементарные вектора </a:t>
            </a:r>
          </a:p>
          <a:p>
            <a:pPr algn="ctr"/>
            <a:r>
              <a:rPr lang="ru-RU" sz="2800" dirty="0">
                <a:solidFill>
                  <a:srgbClr val="0000FF"/>
                </a:solidFill>
              </a:rPr>
              <a:t>(масштабные вектора) </a:t>
            </a:r>
            <a:r>
              <a:rPr lang="ru-RU" sz="2800" dirty="0"/>
              <a:t>решетки </a:t>
            </a:r>
            <a:r>
              <a:rPr lang="en-US" sz="2800" b="1" dirty="0"/>
              <a:t>a, b, c</a:t>
            </a:r>
            <a:r>
              <a:rPr lang="en-US" sz="2800" dirty="0"/>
              <a:t> </a:t>
            </a:r>
          </a:p>
          <a:p>
            <a:pPr algn="ctr"/>
            <a:r>
              <a:rPr lang="ru-RU" sz="2800" dirty="0"/>
              <a:t>и вектор трансляции</a:t>
            </a:r>
            <a:r>
              <a:rPr lang="en-US" sz="2800" dirty="0"/>
              <a:t> </a:t>
            </a:r>
            <a:r>
              <a:rPr lang="en-US" sz="2800" b="1" dirty="0" err="1"/>
              <a:t>r</a:t>
            </a:r>
            <a:r>
              <a:rPr lang="en-US" sz="2800" baseline="-25000" dirty="0" err="1"/>
              <a:t>j</a:t>
            </a:r>
            <a:r>
              <a:rPr lang="en-US" sz="2800" dirty="0"/>
              <a:t>=</a:t>
            </a:r>
            <a:r>
              <a:rPr lang="en-US" sz="2800" i="1" dirty="0" err="1"/>
              <a:t>m</a:t>
            </a:r>
            <a:r>
              <a:rPr lang="en-US" sz="2800" b="1" dirty="0" err="1"/>
              <a:t>a</a:t>
            </a:r>
            <a:r>
              <a:rPr lang="en-US" sz="2800" dirty="0" err="1"/>
              <a:t>+</a:t>
            </a:r>
            <a:r>
              <a:rPr lang="en-US" sz="2800" i="1" dirty="0" err="1"/>
              <a:t>n</a:t>
            </a:r>
            <a:r>
              <a:rPr lang="en-US" sz="2800" b="1" dirty="0" err="1"/>
              <a:t>b</a:t>
            </a:r>
            <a:r>
              <a:rPr lang="en-US" sz="2800" dirty="0" err="1"/>
              <a:t>+</a:t>
            </a:r>
            <a:r>
              <a:rPr lang="en-US" sz="2800" i="1" dirty="0" err="1"/>
              <a:t>p</a:t>
            </a:r>
            <a:r>
              <a:rPr lang="en-US" sz="2800" b="1" dirty="0" err="1"/>
              <a:t>c</a:t>
            </a:r>
            <a:endParaRPr lang="ru-RU" sz="2800" i="1" dirty="0"/>
          </a:p>
        </p:txBody>
      </p:sp>
      <p:sp>
        <p:nvSpPr>
          <p:cNvPr id="12" name="TextBox 11">
            <a:extLst>
              <a:ext uri="{FF2B5EF4-FFF2-40B4-BE49-F238E27FC236}">
                <a16:creationId xmlns="" xmlns:a16="http://schemas.microsoft.com/office/drawing/2014/main" id="{A51529DF-1402-4FA1-9C78-552170A586D0}"/>
              </a:ext>
            </a:extLst>
          </p:cNvPr>
          <p:cNvSpPr txBox="1"/>
          <p:nvPr/>
        </p:nvSpPr>
        <p:spPr>
          <a:xfrm>
            <a:off x="-22733" y="4536114"/>
            <a:ext cx="9182608" cy="1384995"/>
          </a:xfrm>
          <a:prstGeom prst="rect">
            <a:avLst/>
          </a:prstGeom>
          <a:solidFill>
            <a:schemeClr val="bg1"/>
          </a:solidFill>
        </p:spPr>
        <p:txBody>
          <a:bodyPr wrap="square" rtlCol="0">
            <a:spAutoFit/>
          </a:bodyPr>
          <a:lstStyle/>
          <a:p>
            <a:pPr algn="ctr"/>
            <a:r>
              <a:rPr lang="ru-RU" sz="2800" dirty="0">
                <a:solidFill>
                  <a:srgbClr val="FF0000"/>
                </a:solidFill>
              </a:rPr>
              <a:t>2. В системе координат (</a:t>
            </a:r>
            <a:r>
              <a:rPr lang="en-US" sz="2800" dirty="0">
                <a:solidFill>
                  <a:srgbClr val="FF0000"/>
                </a:solidFill>
              </a:rPr>
              <a:t>X*, Y*, Z*)</a:t>
            </a:r>
            <a:endParaRPr lang="ru-RU" sz="2800" dirty="0">
              <a:solidFill>
                <a:srgbClr val="FF0000"/>
              </a:solidFill>
            </a:endParaRPr>
          </a:p>
          <a:p>
            <a:pPr algn="ctr"/>
            <a:r>
              <a:rPr lang="ru-RU" sz="2800" dirty="0">
                <a:solidFill>
                  <a:srgbClr val="FF0000"/>
                </a:solidFill>
              </a:rPr>
              <a:t>введем элементарные вектора решетки</a:t>
            </a:r>
            <a:r>
              <a:rPr lang="en-US" sz="2800" dirty="0">
                <a:solidFill>
                  <a:srgbClr val="FF0000"/>
                </a:solidFill>
              </a:rPr>
              <a:t> </a:t>
            </a:r>
            <a:r>
              <a:rPr lang="en-US" sz="2800" b="1" dirty="0">
                <a:solidFill>
                  <a:srgbClr val="FF0000"/>
                </a:solidFill>
              </a:rPr>
              <a:t>a</a:t>
            </a:r>
            <a:r>
              <a:rPr lang="en-US" sz="2800" dirty="0">
                <a:solidFill>
                  <a:srgbClr val="FF0000"/>
                </a:solidFill>
              </a:rPr>
              <a:t>*, </a:t>
            </a:r>
            <a:r>
              <a:rPr lang="en-US" sz="2800" b="1" dirty="0">
                <a:solidFill>
                  <a:srgbClr val="FF0000"/>
                </a:solidFill>
              </a:rPr>
              <a:t>b</a:t>
            </a:r>
            <a:r>
              <a:rPr lang="en-US" sz="2800" dirty="0">
                <a:solidFill>
                  <a:srgbClr val="FF0000"/>
                </a:solidFill>
              </a:rPr>
              <a:t>*, </a:t>
            </a:r>
            <a:r>
              <a:rPr lang="en-US" sz="2800" b="1" dirty="0">
                <a:solidFill>
                  <a:srgbClr val="FF0000"/>
                </a:solidFill>
              </a:rPr>
              <a:t>c</a:t>
            </a:r>
            <a:r>
              <a:rPr lang="en-US" sz="2800" dirty="0">
                <a:solidFill>
                  <a:srgbClr val="FF0000"/>
                </a:solidFill>
              </a:rPr>
              <a:t>* </a:t>
            </a:r>
          </a:p>
          <a:p>
            <a:pPr algn="ctr"/>
            <a:r>
              <a:rPr lang="ru-RU" sz="2800" dirty="0">
                <a:solidFill>
                  <a:srgbClr val="FF0000"/>
                </a:solidFill>
              </a:rPr>
              <a:t>и вектор трансляции</a:t>
            </a:r>
            <a:r>
              <a:rPr lang="en-US" sz="2800" dirty="0">
                <a:solidFill>
                  <a:srgbClr val="FF0000"/>
                </a:solidFill>
              </a:rPr>
              <a:t> </a:t>
            </a:r>
            <a:r>
              <a:rPr lang="en-US" sz="2800" b="1" dirty="0">
                <a:solidFill>
                  <a:srgbClr val="FF0000"/>
                </a:solidFill>
              </a:rPr>
              <a:t>H</a:t>
            </a:r>
            <a:r>
              <a:rPr lang="en-US" sz="2800" dirty="0">
                <a:solidFill>
                  <a:srgbClr val="FF0000"/>
                </a:solidFill>
              </a:rPr>
              <a:t>=</a:t>
            </a:r>
            <a:r>
              <a:rPr lang="en-US" sz="2800" i="1" dirty="0">
                <a:solidFill>
                  <a:srgbClr val="FF0000"/>
                </a:solidFill>
              </a:rPr>
              <a:t>h</a:t>
            </a:r>
            <a:r>
              <a:rPr lang="en-US" sz="2800" b="1" dirty="0">
                <a:solidFill>
                  <a:srgbClr val="FF0000"/>
                </a:solidFill>
              </a:rPr>
              <a:t>a</a:t>
            </a:r>
            <a:r>
              <a:rPr lang="en-US" sz="2800" dirty="0">
                <a:solidFill>
                  <a:srgbClr val="FF0000"/>
                </a:solidFill>
              </a:rPr>
              <a:t>*+</a:t>
            </a:r>
            <a:r>
              <a:rPr lang="en-US" sz="2800" i="1" dirty="0">
                <a:solidFill>
                  <a:srgbClr val="FF0000"/>
                </a:solidFill>
              </a:rPr>
              <a:t>k</a:t>
            </a:r>
            <a:r>
              <a:rPr lang="en-US" sz="2800" b="1" dirty="0">
                <a:solidFill>
                  <a:srgbClr val="FF0000"/>
                </a:solidFill>
              </a:rPr>
              <a:t>b</a:t>
            </a:r>
            <a:r>
              <a:rPr lang="en-US" sz="2800" dirty="0">
                <a:solidFill>
                  <a:srgbClr val="FF0000"/>
                </a:solidFill>
              </a:rPr>
              <a:t>*+</a:t>
            </a:r>
            <a:r>
              <a:rPr lang="en-US" sz="2800" i="1" dirty="0" err="1">
                <a:solidFill>
                  <a:srgbClr val="FF0000"/>
                </a:solidFill>
              </a:rPr>
              <a:t>l</a:t>
            </a:r>
            <a:r>
              <a:rPr lang="en-US" sz="2800" b="1" dirty="0" err="1">
                <a:solidFill>
                  <a:srgbClr val="FF0000"/>
                </a:solidFill>
              </a:rPr>
              <a:t>c</a:t>
            </a:r>
            <a:r>
              <a:rPr lang="en-US" sz="2800" dirty="0">
                <a:solidFill>
                  <a:srgbClr val="FF0000"/>
                </a:solidFill>
              </a:rPr>
              <a:t>* </a:t>
            </a:r>
            <a:r>
              <a:rPr lang="ru-RU" sz="2800" dirty="0">
                <a:solidFill>
                  <a:srgbClr val="FF0000"/>
                </a:solidFill>
              </a:rPr>
              <a:t> </a:t>
            </a:r>
          </a:p>
        </p:txBody>
      </p:sp>
    </p:spTree>
    <p:extLst>
      <p:ext uri="{BB962C8B-B14F-4D97-AF65-F5344CB8AC3E}">
        <p14:creationId xmlns:p14="http://schemas.microsoft.com/office/powerpoint/2010/main" val="45204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a:extLst>
              <a:ext uri="{FF2B5EF4-FFF2-40B4-BE49-F238E27FC236}">
                <a16:creationId xmlns="" xmlns:a16="http://schemas.microsoft.com/office/drawing/2014/main" id="{AF08B4CD-03BD-4A32-8FBC-D4878F1973C7}"/>
              </a:ext>
            </a:extLst>
          </p:cNvPr>
          <p:cNvSpPr>
            <a:spLocks noChangeArrowheads="1"/>
          </p:cNvSpPr>
          <p:nvPr/>
        </p:nvSpPr>
        <p:spPr bwMode="auto">
          <a:xfrm>
            <a:off x="3175" y="2277393"/>
            <a:ext cx="9144000" cy="1511300"/>
          </a:xfrm>
          <a:prstGeom prst="rect">
            <a:avLst/>
          </a:prstGeom>
          <a:solidFill>
            <a:schemeClr val="accent1"/>
          </a:solidFill>
          <a:ln w="38100">
            <a:solidFill>
              <a:srgbClr val="3333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graphicFrame>
        <p:nvGraphicFramePr>
          <p:cNvPr id="3" name="Object 15">
            <a:extLst>
              <a:ext uri="{FF2B5EF4-FFF2-40B4-BE49-F238E27FC236}">
                <a16:creationId xmlns="" xmlns:a16="http://schemas.microsoft.com/office/drawing/2014/main" id="{1CF61057-627E-4585-8713-A26FCE5D66B7}"/>
              </a:ext>
            </a:extLst>
          </p:cNvPr>
          <p:cNvGraphicFramePr>
            <a:graphicFrameLocks noChangeAspect="1"/>
          </p:cNvGraphicFramePr>
          <p:nvPr>
            <p:extLst>
              <p:ext uri="{D42A27DB-BD31-4B8C-83A1-F6EECF244321}">
                <p14:modId xmlns:p14="http://schemas.microsoft.com/office/powerpoint/2010/main" val="2012157829"/>
              </p:ext>
            </p:extLst>
          </p:nvPr>
        </p:nvGraphicFramePr>
        <p:xfrm>
          <a:off x="84137" y="2377406"/>
          <a:ext cx="8964613" cy="1311275"/>
        </p:xfrm>
        <a:graphic>
          <a:graphicData uri="http://schemas.openxmlformats.org/presentationml/2006/ole">
            <mc:AlternateContent xmlns:mc="http://schemas.openxmlformats.org/markup-compatibility/2006">
              <mc:Choice xmlns:v="urn:schemas-microsoft-com:vml" Requires="v">
                <p:oleObj spid="_x0000_s89183" name="Equation" r:id="rId3" imgW="3314700" imgH="482600" progId="Equation.DSMT4">
                  <p:embed/>
                </p:oleObj>
              </mc:Choice>
              <mc:Fallback>
                <p:oleObj name="Equation" r:id="rId3" imgW="3314700" imgH="482600" progId="Equation.DSMT4">
                  <p:embed/>
                  <p:pic>
                    <p:nvPicPr>
                      <p:cNvPr id="30735" name="Object 15">
                        <a:extLst>
                          <a:ext uri="{FF2B5EF4-FFF2-40B4-BE49-F238E27FC236}">
                            <a16:creationId xmlns="" xmlns:a16="http://schemas.microsoft.com/office/drawing/2014/main" id="{356C7E27-59DE-4B12-9F23-E04B094EA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 y="2377406"/>
                        <a:ext cx="8964613" cy="131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2">
            <a:extLst>
              <a:ext uri="{FF2B5EF4-FFF2-40B4-BE49-F238E27FC236}">
                <a16:creationId xmlns="" xmlns:a16="http://schemas.microsoft.com/office/drawing/2014/main" id="{26DACDF2-EC6A-4BBA-B5FE-BB15970AD8C4}"/>
              </a:ext>
            </a:extLst>
          </p:cNvPr>
          <p:cNvSpPr txBox="1">
            <a:spLocks noChangeArrowheads="1"/>
          </p:cNvSpPr>
          <p:nvPr/>
        </p:nvSpPr>
        <p:spPr bwMode="auto">
          <a:xfrm>
            <a:off x="0" y="948338"/>
            <a:ext cx="915352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dirty="0"/>
              <a:t>Если для векторов </a:t>
            </a:r>
            <a:r>
              <a:rPr lang="en-US" altLang="ru-RU" sz="2400" b="1" dirty="0">
                <a:solidFill>
                  <a:srgbClr val="0000FF"/>
                </a:solidFill>
              </a:rPr>
              <a:t>a</a:t>
            </a:r>
            <a:r>
              <a:rPr lang="en-US" altLang="ru-RU" sz="2400" dirty="0">
                <a:solidFill>
                  <a:srgbClr val="0000FF"/>
                </a:solidFill>
              </a:rPr>
              <a:t>, </a:t>
            </a:r>
            <a:r>
              <a:rPr lang="en-US" altLang="ru-RU" sz="2400" b="1" dirty="0">
                <a:solidFill>
                  <a:srgbClr val="0000FF"/>
                </a:solidFill>
              </a:rPr>
              <a:t>b</a:t>
            </a:r>
            <a:r>
              <a:rPr lang="en-US" altLang="ru-RU" sz="2400" dirty="0">
                <a:solidFill>
                  <a:srgbClr val="0000FF"/>
                </a:solidFill>
              </a:rPr>
              <a:t>, </a:t>
            </a:r>
            <a:r>
              <a:rPr lang="en-US" altLang="ru-RU" sz="2400" b="1" dirty="0">
                <a:solidFill>
                  <a:srgbClr val="0000FF"/>
                </a:solidFill>
              </a:rPr>
              <a:t>c</a:t>
            </a:r>
            <a:r>
              <a:rPr lang="ru-RU" altLang="ru-RU" sz="2400" dirty="0">
                <a:solidFill>
                  <a:srgbClr val="0000FF"/>
                </a:solidFill>
              </a:rPr>
              <a:t> </a:t>
            </a:r>
            <a:r>
              <a:rPr lang="ru-RU" altLang="ru-RU" sz="2400" dirty="0"/>
              <a:t>и</a:t>
            </a:r>
            <a:r>
              <a:rPr lang="ru-RU" altLang="ru-RU" sz="2400" dirty="0">
                <a:solidFill>
                  <a:srgbClr val="0000FF"/>
                </a:solidFill>
              </a:rPr>
              <a:t> </a:t>
            </a:r>
            <a:r>
              <a:rPr lang="en-US" altLang="ru-RU" sz="2400" b="1" dirty="0">
                <a:solidFill>
                  <a:srgbClr val="FF0000"/>
                </a:solidFill>
              </a:rPr>
              <a:t>a</a:t>
            </a:r>
            <a:r>
              <a:rPr lang="ru-RU" altLang="ru-RU" sz="2400" dirty="0">
                <a:solidFill>
                  <a:srgbClr val="FF0000"/>
                </a:solidFill>
              </a:rPr>
              <a:t>*</a:t>
            </a:r>
            <a:r>
              <a:rPr lang="en-US" altLang="ru-RU" sz="2400" dirty="0">
                <a:solidFill>
                  <a:srgbClr val="FF0000"/>
                </a:solidFill>
              </a:rPr>
              <a:t>, </a:t>
            </a:r>
            <a:r>
              <a:rPr lang="en-US" altLang="ru-RU" sz="2400" b="1" dirty="0">
                <a:solidFill>
                  <a:srgbClr val="FF0000"/>
                </a:solidFill>
              </a:rPr>
              <a:t>b</a:t>
            </a:r>
            <a:r>
              <a:rPr lang="ru-RU" altLang="ru-RU" sz="2400" dirty="0">
                <a:solidFill>
                  <a:srgbClr val="FF0000"/>
                </a:solidFill>
              </a:rPr>
              <a:t>*</a:t>
            </a:r>
            <a:r>
              <a:rPr lang="en-US" altLang="ru-RU" sz="2400" dirty="0">
                <a:solidFill>
                  <a:srgbClr val="FF0000"/>
                </a:solidFill>
              </a:rPr>
              <a:t>, </a:t>
            </a:r>
            <a:r>
              <a:rPr lang="en-US" altLang="ru-RU" sz="2400" b="1" dirty="0">
                <a:solidFill>
                  <a:srgbClr val="FF0000"/>
                </a:solidFill>
              </a:rPr>
              <a:t>c</a:t>
            </a:r>
            <a:r>
              <a:rPr lang="ru-RU" altLang="ru-RU" sz="2400" dirty="0">
                <a:solidFill>
                  <a:srgbClr val="FF0000"/>
                </a:solidFill>
              </a:rPr>
              <a:t>*</a:t>
            </a:r>
            <a:r>
              <a:rPr lang="en-US" altLang="ru-RU" sz="2400" dirty="0">
                <a:solidFill>
                  <a:srgbClr val="FF0000"/>
                </a:solidFill>
              </a:rPr>
              <a:t> </a:t>
            </a:r>
            <a:endParaRPr lang="ru-RU" altLang="ru-RU" sz="2400" dirty="0">
              <a:solidFill>
                <a:srgbClr val="FF0000"/>
              </a:solidFill>
            </a:endParaRPr>
          </a:p>
          <a:p>
            <a:pPr algn="ctr" eaLnBrk="1" hangingPunct="1">
              <a:spcBef>
                <a:spcPct val="0"/>
              </a:spcBef>
              <a:buFontTx/>
              <a:buNone/>
            </a:pPr>
            <a:r>
              <a:rPr lang="ru-RU" altLang="ru-RU" sz="2400" dirty="0"/>
              <a:t>выполняются приведенные ниже два тождества</a:t>
            </a:r>
          </a:p>
        </p:txBody>
      </p:sp>
      <p:sp>
        <p:nvSpPr>
          <p:cNvPr id="5" name="TextBox 3">
            <a:extLst>
              <a:ext uri="{FF2B5EF4-FFF2-40B4-BE49-F238E27FC236}">
                <a16:creationId xmlns="" xmlns:a16="http://schemas.microsoft.com/office/drawing/2014/main" id="{00D9DDD9-FDAA-4F6B-8133-121EF97A06C1}"/>
              </a:ext>
            </a:extLst>
          </p:cNvPr>
          <p:cNvSpPr txBox="1">
            <a:spLocks noChangeArrowheads="1"/>
          </p:cNvSpPr>
          <p:nvPr/>
        </p:nvSpPr>
        <p:spPr bwMode="auto">
          <a:xfrm>
            <a:off x="0" y="4287485"/>
            <a:ext cx="9158288"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dirty="0"/>
              <a:t>то одна из решеток (не важно какая)  называется прямой, а другая обратной!!!</a:t>
            </a:r>
          </a:p>
        </p:txBody>
      </p:sp>
    </p:spTree>
    <p:extLst>
      <p:ext uri="{BB962C8B-B14F-4D97-AF65-F5344CB8AC3E}">
        <p14:creationId xmlns:p14="http://schemas.microsoft.com/office/powerpoint/2010/main" val="302787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 xmlns:a16="http://schemas.microsoft.com/office/drawing/2014/main" id="{8C54782C-0041-470D-85FA-93E5E135E481}"/>
              </a:ext>
            </a:extLst>
          </p:cNvPr>
          <p:cNvSpPr txBox="1">
            <a:spLocks noChangeArrowheads="1"/>
          </p:cNvSpPr>
          <p:nvPr/>
        </p:nvSpPr>
        <p:spPr bwMode="auto">
          <a:xfrm>
            <a:off x="0" y="2177569"/>
            <a:ext cx="9144000"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dirty="0">
                <a:solidFill>
                  <a:srgbClr val="3333FF"/>
                </a:solidFill>
              </a:rPr>
              <a:t>Эти два тождества определяют взаимосвязь двух пространств </a:t>
            </a:r>
          </a:p>
        </p:txBody>
      </p:sp>
      <p:sp>
        <p:nvSpPr>
          <p:cNvPr id="3" name="Прямоугольник 2">
            <a:extLst>
              <a:ext uri="{FF2B5EF4-FFF2-40B4-BE49-F238E27FC236}">
                <a16:creationId xmlns="" xmlns:a16="http://schemas.microsoft.com/office/drawing/2014/main" id="{CAC5217C-24E7-4DFE-8601-1969DD9659A8}"/>
              </a:ext>
            </a:extLst>
          </p:cNvPr>
          <p:cNvSpPr/>
          <p:nvPr/>
        </p:nvSpPr>
        <p:spPr>
          <a:xfrm>
            <a:off x="0" y="3970799"/>
            <a:ext cx="9144000" cy="2554545"/>
          </a:xfrm>
          <a:prstGeom prst="rect">
            <a:avLst/>
          </a:prstGeom>
          <a:solidFill>
            <a:schemeClr val="bg1"/>
          </a:solidFill>
        </p:spPr>
        <p:txBody>
          <a:bodyPr wrap="square">
            <a:spAutoFit/>
          </a:bodyPr>
          <a:lstStyle/>
          <a:p>
            <a:pPr algn="ctr" eaLnBrk="1" hangingPunct="1"/>
            <a:r>
              <a:rPr lang="ru-RU" altLang="ru-RU" sz="4000" b="1" dirty="0">
                <a:solidFill>
                  <a:srgbClr val="3333FF"/>
                </a:solidFill>
              </a:rPr>
              <a:t>Они определяют </a:t>
            </a:r>
          </a:p>
          <a:p>
            <a:pPr algn="ctr" eaLnBrk="1" hangingPunct="1"/>
            <a:r>
              <a:rPr lang="ru-RU" altLang="ru-RU" sz="4000" b="1" dirty="0">
                <a:solidFill>
                  <a:srgbClr val="FF0000"/>
                </a:solidFill>
              </a:rPr>
              <a:t>положения векторов обратной решетки по отношению к прямой </a:t>
            </a:r>
          </a:p>
          <a:p>
            <a:pPr algn="ctr" eaLnBrk="1" hangingPunct="1"/>
            <a:r>
              <a:rPr lang="ru-RU" altLang="ru-RU" sz="4000" b="1" dirty="0">
                <a:solidFill>
                  <a:srgbClr val="92D050"/>
                </a:solidFill>
              </a:rPr>
              <a:t>и соотношения их масштабов</a:t>
            </a:r>
          </a:p>
        </p:txBody>
      </p:sp>
      <p:sp>
        <p:nvSpPr>
          <p:cNvPr id="4" name="Rectangle 25">
            <a:extLst>
              <a:ext uri="{FF2B5EF4-FFF2-40B4-BE49-F238E27FC236}">
                <a16:creationId xmlns="" xmlns:a16="http://schemas.microsoft.com/office/drawing/2014/main" id="{9C9AB179-6E26-4944-8153-DFFEEC2A96AA}"/>
              </a:ext>
            </a:extLst>
          </p:cNvPr>
          <p:cNvSpPr>
            <a:spLocks noChangeArrowheads="1"/>
          </p:cNvSpPr>
          <p:nvPr/>
        </p:nvSpPr>
        <p:spPr bwMode="auto">
          <a:xfrm>
            <a:off x="0" y="353401"/>
            <a:ext cx="9144000" cy="1511300"/>
          </a:xfrm>
          <a:prstGeom prst="rect">
            <a:avLst/>
          </a:prstGeom>
          <a:solidFill>
            <a:schemeClr val="accent1"/>
          </a:solidFill>
          <a:ln w="38100">
            <a:solidFill>
              <a:srgbClr val="3333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graphicFrame>
        <p:nvGraphicFramePr>
          <p:cNvPr id="5" name="Object 15">
            <a:extLst>
              <a:ext uri="{FF2B5EF4-FFF2-40B4-BE49-F238E27FC236}">
                <a16:creationId xmlns="" xmlns:a16="http://schemas.microsoft.com/office/drawing/2014/main" id="{C7BA1B55-4EE0-443A-8A54-A63F42ED1870}"/>
              </a:ext>
            </a:extLst>
          </p:cNvPr>
          <p:cNvGraphicFramePr>
            <a:graphicFrameLocks noChangeAspect="1"/>
          </p:cNvGraphicFramePr>
          <p:nvPr>
            <p:extLst>
              <p:ext uri="{D42A27DB-BD31-4B8C-83A1-F6EECF244321}">
                <p14:modId xmlns:p14="http://schemas.microsoft.com/office/powerpoint/2010/main" val="3004154714"/>
              </p:ext>
            </p:extLst>
          </p:nvPr>
        </p:nvGraphicFramePr>
        <p:xfrm>
          <a:off x="80962" y="453414"/>
          <a:ext cx="8964613" cy="1311275"/>
        </p:xfrm>
        <a:graphic>
          <a:graphicData uri="http://schemas.openxmlformats.org/presentationml/2006/ole">
            <mc:AlternateContent xmlns:mc="http://schemas.openxmlformats.org/markup-compatibility/2006">
              <mc:Choice xmlns:v="urn:schemas-microsoft-com:vml" Requires="v">
                <p:oleObj spid="_x0000_s94282" name="Equation" r:id="rId3" imgW="3314700" imgH="482600" progId="Equation.DSMT4">
                  <p:embed/>
                </p:oleObj>
              </mc:Choice>
              <mc:Fallback>
                <p:oleObj name="Equation" r:id="rId3" imgW="3314700" imgH="482600" progId="Equation.DSMT4">
                  <p:embed/>
                  <p:pic>
                    <p:nvPicPr>
                      <p:cNvPr id="3" name="Object 15">
                        <a:extLst>
                          <a:ext uri="{FF2B5EF4-FFF2-40B4-BE49-F238E27FC236}">
                            <a16:creationId xmlns="" xmlns:a16="http://schemas.microsoft.com/office/drawing/2014/main" id="{1CF61057-627E-4585-8713-A26FCE5D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 y="453414"/>
                        <a:ext cx="8964613" cy="131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 xmlns:a16="http://schemas.microsoft.com/office/drawing/2014/main" id="{07DBB592-0E35-4E05-A321-10CC800CA3AC}"/>
              </a:ext>
            </a:extLst>
          </p:cNvPr>
          <p:cNvGraphicFramePr>
            <a:graphicFrameLocks noChangeAspect="1"/>
          </p:cNvGraphicFramePr>
          <p:nvPr>
            <p:extLst>
              <p:ext uri="{D42A27DB-BD31-4B8C-83A1-F6EECF244321}">
                <p14:modId xmlns:p14="http://schemas.microsoft.com/office/powerpoint/2010/main" val="371989042"/>
              </p:ext>
            </p:extLst>
          </p:nvPr>
        </p:nvGraphicFramePr>
        <p:xfrm>
          <a:off x="0" y="1165149"/>
          <a:ext cx="9158288" cy="639763"/>
        </p:xfrm>
        <a:graphic>
          <a:graphicData uri="http://schemas.openxmlformats.org/presentationml/2006/ole">
            <mc:AlternateContent xmlns:mc="http://schemas.openxmlformats.org/markup-compatibility/2006">
              <mc:Choice xmlns:v="urn:schemas-microsoft-com:vml" Requires="v">
                <p:oleObj spid="_x0000_s44230" name="Equation" r:id="rId3" imgW="3238500" imgH="228600" progId="Equation.DSMT4">
                  <p:embed/>
                </p:oleObj>
              </mc:Choice>
              <mc:Fallback>
                <p:oleObj name="Equation" r:id="rId3" imgW="3238500" imgH="228600" progId="Equation.DSMT4">
                  <p:embed/>
                  <p:pic>
                    <p:nvPicPr>
                      <p:cNvPr id="0" name="Объект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5149"/>
                        <a:ext cx="9158288"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Прямоугольник 2">
            <a:extLst>
              <a:ext uri="{FF2B5EF4-FFF2-40B4-BE49-F238E27FC236}">
                <a16:creationId xmlns="" xmlns:a16="http://schemas.microsoft.com/office/drawing/2014/main" id="{8F9F1850-551D-49DA-A4E6-C4D6A0ECD11D}"/>
              </a:ext>
            </a:extLst>
          </p:cNvPr>
          <p:cNvSpPr>
            <a:spLocks noChangeArrowheads="1"/>
          </p:cNvSpPr>
          <p:nvPr/>
        </p:nvSpPr>
        <p:spPr bwMode="auto">
          <a:xfrm>
            <a:off x="-6257" y="2393580"/>
            <a:ext cx="91440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dirty="0">
                <a:solidFill>
                  <a:srgbClr val="0000FF"/>
                </a:solidFill>
              </a:rPr>
              <a:t>О чем говорит это тождество? </a:t>
            </a:r>
          </a:p>
        </p:txBody>
      </p:sp>
      <p:sp>
        <p:nvSpPr>
          <p:cNvPr id="5" name="Прямоугольник 4">
            <a:extLst>
              <a:ext uri="{FF2B5EF4-FFF2-40B4-BE49-F238E27FC236}">
                <a16:creationId xmlns="" xmlns:a16="http://schemas.microsoft.com/office/drawing/2014/main" id="{A3A0F0D6-CDEB-4F00-BBD1-6F48D4FA38FA}"/>
              </a:ext>
            </a:extLst>
          </p:cNvPr>
          <p:cNvSpPr>
            <a:spLocks noChangeArrowheads="1"/>
          </p:cNvSpPr>
          <p:nvPr/>
        </p:nvSpPr>
        <p:spPr bwMode="auto">
          <a:xfrm>
            <a:off x="0" y="3729524"/>
            <a:ext cx="91440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a:solidFill>
                  <a:srgbClr val="0000FF"/>
                </a:solidFill>
              </a:rPr>
              <a:t>Например, равенство  </a:t>
            </a:r>
            <a:r>
              <a:rPr lang="en-US" altLang="ru-RU" sz="2000" b="1">
                <a:solidFill>
                  <a:srgbClr val="0000FF"/>
                </a:solidFill>
              </a:rPr>
              <a:t>(a,b*)=(c,b*)=0 </a:t>
            </a:r>
            <a:r>
              <a:rPr lang="ru-RU" altLang="ru-RU" sz="2000" b="1">
                <a:solidFill>
                  <a:srgbClr val="0000FF"/>
                </a:solidFill>
              </a:rPr>
              <a:t>говорит о том, что вектор </a:t>
            </a:r>
            <a:r>
              <a:rPr lang="en-US" altLang="ru-RU" sz="2000" b="1">
                <a:solidFill>
                  <a:srgbClr val="0000FF"/>
                </a:solidFill>
              </a:rPr>
              <a:t>b*</a:t>
            </a:r>
            <a:r>
              <a:rPr lang="ru-RU" altLang="ru-RU" sz="2000" b="1">
                <a:solidFill>
                  <a:srgbClr val="0000FF"/>
                </a:solidFill>
              </a:rPr>
              <a:t> перпендикулярен к плоскости, в которой лежат вектора </a:t>
            </a:r>
            <a:r>
              <a:rPr lang="en-US" altLang="ru-RU" sz="2000" b="1">
                <a:solidFill>
                  <a:srgbClr val="0000FF"/>
                </a:solidFill>
              </a:rPr>
              <a:t>a</a:t>
            </a:r>
            <a:r>
              <a:rPr lang="ru-RU" altLang="ru-RU" sz="2000" b="1">
                <a:solidFill>
                  <a:srgbClr val="0000FF"/>
                </a:solidFill>
              </a:rPr>
              <a:t> и </a:t>
            </a:r>
            <a:r>
              <a:rPr lang="en-US" altLang="ru-RU" sz="2000" b="1">
                <a:solidFill>
                  <a:srgbClr val="0000FF"/>
                </a:solidFill>
              </a:rPr>
              <a:t>c</a:t>
            </a:r>
            <a:r>
              <a:rPr lang="ru-RU" altLang="ru-RU" sz="2000" b="1">
                <a:solidFill>
                  <a:srgbClr val="0000FF"/>
                </a:solidFill>
              </a:rPr>
              <a:t>. </a:t>
            </a:r>
          </a:p>
        </p:txBody>
      </p:sp>
      <p:sp>
        <p:nvSpPr>
          <p:cNvPr id="6" name="Прямоугольник 5">
            <a:extLst>
              <a:ext uri="{FF2B5EF4-FFF2-40B4-BE49-F238E27FC236}">
                <a16:creationId xmlns="" xmlns:a16="http://schemas.microsoft.com/office/drawing/2014/main" id="{A50A6040-6FC8-4068-AF20-DD2016DCC398}"/>
              </a:ext>
            </a:extLst>
          </p:cNvPr>
          <p:cNvSpPr>
            <a:spLocks noChangeArrowheads="1"/>
          </p:cNvSpPr>
          <p:nvPr/>
        </p:nvSpPr>
        <p:spPr bwMode="auto">
          <a:xfrm>
            <a:off x="0" y="4664685"/>
            <a:ext cx="91440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a:solidFill>
                  <a:srgbClr val="0000FF"/>
                </a:solidFill>
              </a:rPr>
              <a:t>Соответственно равенство  </a:t>
            </a:r>
            <a:r>
              <a:rPr lang="en-US" altLang="ru-RU" sz="2000" b="1">
                <a:solidFill>
                  <a:srgbClr val="0000FF"/>
                </a:solidFill>
              </a:rPr>
              <a:t>(a,c*)=(b,c*)=0 </a:t>
            </a:r>
            <a:r>
              <a:rPr lang="ru-RU" altLang="ru-RU" sz="2000" b="1">
                <a:solidFill>
                  <a:srgbClr val="0000FF"/>
                </a:solidFill>
              </a:rPr>
              <a:t>указывает на то, что вектор  </a:t>
            </a:r>
            <a:r>
              <a:rPr lang="en-US" altLang="ru-RU" sz="2000" b="1">
                <a:solidFill>
                  <a:srgbClr val="0000FF"/>
                </a:solidFill>
              </a:rPr>
              <a:t>c* </a:t>
            </a:r>
            <a:r>
              <a:rPr lang="ru-RU" altLang="ru-RU" sz="2000" b="1">
                <a:solidFill>
                  <a:srgbClr val="0000FF"/>
                </a:solidFill>
              </a:rPr>
              <a:t>перпендикулярен к плоскости, в которой лежат вектора, </a:t>
            </a:r>
            <a:r>
              <a:rPr lang="en-US" altLang="ru-RU" sz="2000" b="1">
                <a:solidFill>
                  <a:srgbClr val="0000FF"/>
                </a:solidFill>
              </a:rPr>
              <a:t>a</a:t>
            </a:r>
            <a:r>
              <a:rPr lang="ru-RU" altLang="ru-RU" sz="2000" b="1">
                <a:solidFill>
                  <a:srgbClr val="0000FF"/>
                </a:solidFill>
              </a:rPr>
              <a:t> и </a:t>
            </a:r>
            <a:r>
              <a:rPr lang="en-US" altLang="ru-RU" sz="2000" b="1">
                <a:solidFill>
                  <a:srgbClr val="0000FF"/>
                </a:solidFill>
              </a:rPr>
              <a:t>b</a:t>
            </a:r>
            <a:r>
              <a:rPr lang="ru-RU" altLang="ru-RU" sz="2000" b="1">
                <a:solidFill>
                  <a:srgbClr val="0000FF"/>
                </a:solidFill>
              </a:rPr>
              <a:t>.</a:t>
            </a:r>
          </a:p>
        </p:txBody>
      </p:sp>
      <p:sp>
        <p:nvSpPr>
          <p:cNvPr id="7" name="Прямоугольник 6">
            <a:extLst>
              <a:ext uri="{FF2B5EF4-FFF2-40B4-BE49-F238E27FC236}">
                <a16:creationId xmlns="" xmlns:a16="http://schemas.microsoft.com/office/drawing/2014/main" id="{412E0358-8893-465C-9919-0DE8EDA3C2FF}"/>
              </a:ext>
            </a:extLst>
          </p:cNvPr>
          <p:cNvSpPr>
            <a:spLocks noChangeArrowheads="1"/>
          </p:cNvSpPr>
          <p:nvPr/>
        </p:nvSpPr>
        <p:spPr bwMode="auto">
          <a:xfrm>
            <a:off x="0" y="5673442"/>
            <a:ext cx="91440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solidFill>
                  <a:srgbClr val="0000FF"/>
                </a:solidFill>
              </a:rPr>
              <a:t>Равенство  </a:t>
            </a:r>
            <a:r>
              <a:rPr lang="en-US" altLang="ru-RU" sz="2000" b="1" dirty="0">
                <a:solidFill>
                  <a:srgbClr val="0000FF"/>
                </a:solidFill>
              </a:rPr>
              <a:t>(</a:t>
            </a:r>
            <a:r>
              <a:rPr lang="en-US" altLang="ru-RU" sz="2000" b="1" dirty="0" err="1">
                <a:solidFill>
                  <a:srgbClr val="0000FF"/>
                </a:solidFill>
              </a:rPr>
              <a:t>b,a</a:t>
            </a:r>
            <a:r>
              <a:rPr lang="en-US" altLang="ru-RU" sz="2000" b="1" dirty="0">
                <a:solidFill>
                  <a:srgbClr val="0000FF"/>
                </a:solidFill>
              </a:rPr>
              <a:t>*)=(</a:t>
            </a:r>
            <a:r>
              <a:rPr lang="en-US" altLang="ru-RU" sz="2000" b="1" dirty="0" err="1">
                <a:solidFill>
                  <a:srgbClr val="0000FF"/>
                </a:solidFill>
              </a:rPr>
              <a:t>c,a</a:t>
            </a:r>
            <a:r>
              <a:rPr lang="en-US" altLang="ru-RU" sz="2000" b="1" dirty="0">
                <a:solidFill>
                  <a:srgbClr val="0000FF"/>
                </a:solidFill>
              </a:rPr>
              <a:t>*)=0 </a:t>
            </a:r>
            <a:r>
              <a:rPr lang="ru-RU" altLang="ru-RU" sz="2000" b="1" dirty="0">
                <a:solidFill>
                  <a:srgbClr val="0000FF"/>
                </a:solidFill>
              </a:rPr>
              <a:t>свидетельствует о том, что вектор  </a:t>
            </a:r>
            <a:r>
              <a:rPr lang="en-US" altLang="ru-RU" sz="2000" b="1" dirty="0">
                <a:solidFill>
                  <a:srgbClr val="0000FF"/>
                </a:solidFill>
              </a:rPr>
              <a:t>a* </a:t>
            </a:r>
            <a:r>
              <a:rPr lang="ru-RU" altLang="ru-RU" sz="2000" b="1" dirty="0">
                <a:solidFill>
                  <a:srgbClr val="0000FF"/>
                </a:solidFill>
              </a:rPr>
              <a:t>- перпендикулярен к плоскости, в которой лежат вектора </a:t>
            </a:r>
            <a:r>
              <a:rPr lang="en-US" altLang="ru-RU" sz="2000" b="1" dirty="0">
                <a:solidFill>
                  <a:srgbClr val="0000FF"/>
                </a:solidFill>
              </a:rPr>
              <a:t>b c</a:t>
            </a:r>
            <a:r>
              <a:rPr lang="ru-RU" altLang="ru-RU" sz="2000" b="1" dirty="0">
                <a:solidFill>
                  <a:srgbClr val="0000FF"/>
                </a:solidFill>
              </a:rPr>
              <a:t>. </a:t>
            </a:r>
          </a:p>
        </p:txBody>
      </p:sp>
      <p:sp>
        <p:nvSpPr>
          <p:cNvPr id="10" name="TextBox 9">
            <a:extLst>
              <a:ext uri="{FF2B5EF4-FFF2-40B4-BE49-F238E27FC236}">
                <a16:creationId xmlns="" xmlns:a16="http://schemas.microsoft.com/office/drawing/2014/main" id="{CA9B061C-E452-40B9-B46A-FECCE19E74D5}"/>
              </a:ext>
            </a:extLst>
          </p:cNvPr>
          <p:cNvSpPr txBox="1">
            <a:spLocks noChangeArrowheads="1"/>
          </p:cNvSpPr>
          <p:nvPr/>
        </p:nvSpPr>
        <p:spPr bwMode="auto">
          <a:xfrm>
            <a:off x="0" y="0"/>
            <a:ext cx="9144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a:t>В самом деле. Запишем второе тождество</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F70173BF-D768-4679-A7A8-6FC94E9DB094}"/>
              </a:ext>
            </a:extLst>
          </p:cNvPr>
          <p:cNvSpPr>
            <a:spLocks noChangeArrowheads="1"/>
          </p:cNvSpPr>
          <p:nvPr/>
        </p:nvSpPr>
        <p:spPr bwMode="auto">
          <a:xfrm>
            <a:off x="0" y="1629221"/>
            <a:ext cx="91440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solidFill>
                  <a:srgbClr val="0000FF"/>
                </a:solidFill>
              </a:rPr>
              <a:t>Следовательно, можно записать </a:t>
            </a:r>
          </a:p>
        </p:txBody>
      </p:sp>
      <p:graphicFrame>
        <p:nvGraphicFramePr>
          <p:cNvPr id="3" name="Object 20">
            <a:extLst>
              <a:ext uri="{FF2B5EF4-FFF2-40B4-BE49-F238E27FC236}">
                <a16:creationId xmlns="" xmlns:a16="http://schemas.microsoft.com/office/drawing/2014/main" id="{029488D0-983B-4CFF-B3CF-1E91FAC58F69}"/>
              </a:ext>
            </a:extLst>
          </p:cNvPr>
          <p:cNvGraphicFramePr>
            <a:graphicFrameLocks noChangeAspect="1"/>
          </p:cNvGraphicFramePr>
          <p:nvPr>
            <p:extLst>
              <p:ext uri="{D42A27DB-BD31-4B8C-83A1-F6EECF244321}">
                <p14:modId xmlns:p14="http://schemas.microsoft.com/office/powerpoint/2010/main" val="167138748"/>
              </p:ext>
            </p:extLst>
          </p:nvPr>
        </p:nvGraphicFramePr>
        <p:xfrm>
          <a:off x="179164" y="2925489"/>
          <a:ext cx="1768475" cy="1871663"/>
        </p:xfrm>
        <a:graphic>
          <a:graphicData uri="http://schemas.openxmlformats.org/presentationml/2006/ole">
            <mc:AlternateContent xmlns:mc="http://schemas.openxmlformats.org/markup-compatibility/2006">
              <mc:Choice xmlns:v="urn:schemas-microsoft-com:vml" Requires="v">
                <p:oleObj spid="_x0000_s90205" name="Equation" r:id="rId3" imgW="1028254" imgH="1091726" progId="Equation.DSMT4">
                  <p:embed/>
                </p:oleObj>
              </mc:Choice>
              <mc:Fallback>
                <p:oleObj name="Equation" r:id="rId3" imgW="1028254" imgH="1091726" progId="Equation.DSMT4">
                  <p:embed/>
                  <p:pic>
                    <p:nvPicPr>
                      <p:cNvPr id="2" name="Object 20">
                        <a:extLst>
                          <a:ext uri="{FF2B5EF4-FFF2-40B4-BE49-F238E27FC236}">
                            <a16:creationId xmlns="" xmlns:a16="http://schemas.microsoft.com/office/drawing/2014/main" id="{C7B5C36B-05DF-4E8F-9F36-61425713E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64" y="2925489"/>
                        <a:ext cx="1768475" cy="1871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Прямоугольник 3">
            <a:extLst>
              <a:ext uri="{FF2B5EF4-FFF2-40B4-BE49-F238E27FC236}">
                <a16:creationId xmlns="" xmlns:a16="http://schemas.microsoft.com/office/drawing/2014/main" id="{954F4EC1-C2F4-4FC6-8128-61C7C6C49837}"/>
              </a:ext>
            </a:extLst>
          </p:cNvPr>
          <p:cNvSpPr>
            <a:spLocks noChangeArrowheads="1"/>
          </p:cNvSpPr>
          <p:nvPr/>
        </p:nvSpPr>
        <p:spPr bwMode="auto">
          <a:xfrm>
            <a:off x="2339752" y="3141389"/>
            <a:ext cx="6659562" cy="1476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t>Здесь  </a:t>
            </a:r>
            <a:r>
              <a:rPr lang="el-GR" altLang="ru-RU" sz="1800" b="1" i="1"/>
              <a:t>α</a:t>
            </a:r>
            <a:r>
              <a:rPr lang="en-US" altLang="ru-RU" sz="1800" b="1" i="1" baseline="-25000"/>
              <a:t>1</a:t>
            </a:r>
            <a:r>
              <a:rPr lang="en-US" altLang="ru-RU" sz="1800" b="1" i="1"/>
              <a:t>,</a:t>
            </a:r>
            <a:r>
              <a:rPr lang="ru-RU" altLang="ru-RU" sz="1800" b="1" i="1"/>
              <a:t> </a:t>
            </a:r>
            <a:r>
              <a:rPr lang="el-GR" altLang="ru-RU" sz="1800" b="1" i="1"/>
              <a:t>α</a:t>
            </a:r>
            <a:r>
              <a:rPr lang="en-US" altLang="ru-RU" sz="1800" b="1" i="1" baseline="-25000"/>
              <a:t>2</a:t>
            </a:r>
            <a:r>
              <a:rPr lang="en-US" altLang="ru-RU" sz="1800" b="1" i="1"/>
              <a:t>,</a:t>
            </a:r>
            <a:r>
              <a:rPr lang="ru-RU" altLang="ru-RU" sz="1800" b="1" i="1"/>
              <a:t> </a:t>
            </a:r>
            <a:r>
              <a:rPr lang="el-GR" altLang="ru-RU" sz="1800" b="1" i="1"/>
              <a:t>α</a:t>
            </a:r>
            <a:r>
              <a:rPr lang="en-US" altLang="ru-RU" sz="1800" b="1" i="1" baseline="-25000"/>
              <a:t>3</a:t>
            </a:r>
            <a:r>
              <a:rPr lang="en-US" altLang="ru-RU" sz="1800" b="1"/>
              <a:t> </a:t>
            </a:r>
            <a:r>
              <a:rPr lang="ru-RU" altLang="ru-RU" sz="1800" b="1"/>
              <a:t>неизвестные коэффициенты пропорциональности. Воспользуемся первым условием для векторов обратной решетки. Подставим в него полученные нами значения векторов обратной решетки </a:t>
            </a:r>
          </a:p>
        </p:txBody>
      </p:sp>
    </p:spTree>
    <p:extLst>
      <p:ext uri="{BB962C8B-B14F-4D97-AF65-F5344CB8AC3E}">
        <p14:creationId xmlns:p14="http://schemas.microsoft.com/office/powerpoint/2010/main" val="423874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2">
            <a:extLst>
              <a:ext uri="{FF2B5EF4-FFF2-40B4-BE49-F238E27FC236}">
                <a16:creationId xmlns="" xmlns:a16="http://schemas.microsoft.com/office/drawing/2014/main" id="{4B74FCC3-BAE7-4E6C-ACA2-3FA2D096F366}"/>
              </a:ext>
            </a:extLst>
          </p:cNvPr>
          <p:cNvSpPr txBox="1">
            <a:spLocks noChangeArrowheads="1"/>
          </p:cNvSpPr>
          <p:nvPr/>
        </p:nvSpPr>
        <p:spPr bwMode="auto">
          <a:xfrm>
            <a:off x="2627784" y="698004"/>
            <a:ext cx="6140450" cy="2308324"/>
          </a:xfrm>
          <a:prstGeom prst="rect">
            <a:avLst/>
          </a:prstGeom>
          <a:solidFill>
            <a:schemeClr val="bg1"/>
          </a:solidFill>
          <a:ln>
            <a:noFill/>
          </a:ln>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dirty="0"/>
              <a:t>Здесь  </a:t>
            </a:r>
            <a:r>
              <a:rPr lang="el-GR" altLang="ru-RU" sz="2400" i="1" dirty="0"/>
              <a:t>α</a:t>
            </a:r>
            <a:r>
              <a:rPr lang="en-US" altLang="ru-RU" sz="2400" i="1" baseline="-25000" dirty="0"/>
              <a:t>1</a:t>
            </a:r>
            <a:r>
              <a:rPr lang="en-US" altLang="ru-RU" sz="2400" i="1" dirty="0"/>
              <a:t>,</a:t>
            </a:r>
            <a:r>
              <a:rPr lang="ru-RU" altLang="ru-RU" sz="2400" i="1" dirty="0"/>
              <a:t> </a:t>
            </a:r>
            <a:r>
              <a:rPr lang="el-GR" altLang="ru-RU" sz="2400" i="1" dirty="0"/>
              <a:t>α</a:t>
            </a:r>
            <a:r>
              <a:rPr lang="en-US" altLang="ru-RU" sz="2400" i="1" baseline="-25000" dirty="0"/>
              <a:t>2</a:t>
            </a:r>
            <a:r>
              <a:rPr lang="en-US" altLang="ru-RU" sz="2400" i="1" dirty="0"/>
              <a:t>,</a:t>
            </a:r>
            <a:r>
              <a:rPr lang="ru-RU" altLang="ru-RU" sz="2400" i="1" dirty="0"/>
              <a:t> </a:t>
            </a:r>
            <a:r>
              <a:rPr lang="el-GR" altLang="ru-RU" sz="2400" i="1" dirty="0"/>
              <a:t>α</a:t>
            </a:r>
            <a:r>
              <a:rPr lang="en-US" altLang="ru-RU" sz="2400" i="1" baseline="-25000" dirty="0"/>
              <a:t>3</a:t>
            </a:r>
            <a:r>
              <a:rPr lang="en-US" altLang="ru-RU" sz="2400" dirty="0"/>
              <a:t> </a:t>
            </a:r>
            <a:r>
              <a:rPr lang="ru-RU" altLang="ru-RU" sz="2400" dirty="0"/>
              <a:t>неизвестные коэффициенты пропорциональности. </a:t>
            </a:r>
          </a:p>
          <a:p>
            <a:pPr algn="ctr" eaLnBrk="1" hangingPunct="1">
              <a:spcBef>
                <a:spcPct val="0"/>
              </a:spcBef>
              <a:buFontTx/>
              <a:buNone/>
            </a:pPr>
            <a:r>
              <a:rPr lang="ru-RU" altLang="ru-RU" sz="2400" dirty="0">
                <a:solidFill>
                  <a:srgbClr val="FF0000"/>
                </a:solidFill>
              </a:rPr>
              <a:t>Воспользуемся первым тождеством для векторов обратной решетки. </a:t>
            </a:r>
          </a:p>
          <a:p>
            <a:pPr algn="ctr" eaLnBrk="1" hangingPunct="1">
              <a:spcBef>
                <a:spcPct val="0"/>
              </a:spcBef>
              <a:buFontTx/>
              <a:buNone/>
            </a:pPr>
            <a:r>
              <a:rPr lang="ru-RU" altLang="ru-RU" sz="2400" dirty="0"/>
              <a:t>Подставим в него полученные нами значения векторов обратной решетки </a:t>
            </a:r>
          </a:p>
        </p:txBody>
      </p:sp>
      <p:graphicFrame>
        <p:nvGraphicFramePr>
          <p:cNvPr id="4" name="Object 20">
            <a:extLst>
              <a:ext uri="{FF2B5EF4-FFF2-40B4-BE49-F238E27FC236}">
                <a16:creationId xmlns="" xmlns:a16="http://schemas.microsoft.com/office/drawing/2014/main" id="{DDE1EB83-2EA0-436C-BCD2-EE881916FE01}"/>
              </a:ext>
            </a:extLst>
          </p:cNvPr>
          <p:cNvGraphicFramePr>
            <a:graphicFrameLocks noChangeAspect="1"/>
          </p:cNvGraphicFramePr>
          <p:nvPr>
            <p:extLst>
              <p:ext uri="{D42A27DB-BD31-4B8C-83A1-F6EECF244321}">
                <p14:modId xmlns:p14="http://schemas.microsoft.com/office/powerpoint/2010/main" val="1288628848"/>
              </p:ext>
            </p:extLst>
          </p:nvPr>
        </p:nvGraphicFramePr>
        <p:xfrm>
          <a:off x="539750" y="916335"/>
          <a:ext cx="1768475" cy="1871662"/>
        </p:xfrm>
        <a:graphic>
          <a:graphicData uri="http://schemas.openxmlformats.org/presentationml/2006/ole">
            <mc:AlternateContent xmlns:mc="http://schemas.openxmlformats.org/markup-compatibility/2006">
              <mc:Choice xmlns:v="urn:schemas-microsoft-com:vml" Requires="v">
                <p:oleObj spid="_x0000_s45477" name="Equation" r:id="rId3" imgW="1028254" imgH="1091726" progId="Equation.DSMT4">
                  <p:embed/>
                </p:oleObj>
              </mc:Choice>
              <mc:Fallback>
                <p:oleObj name="Equation" r:id="rId3" imgW="1028254" imgH="1091726" progId="Equation.DSMT4">
                  <p:embed/>
                  <p:pic>
                    <p:nvPicPr>
                      <p:cNvPr id="0"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916335"/>
                        <a:ext cx="1768475" cy="1871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1" name="Object 8">
            <a:extLst>
              <a:ext uri="{FF2B5EF4-FFF2-40B4-BE49-F238E27FC236}">
                <a16:creationId xmlns="" xmlns:a16="http://schemas.microsoft.com/office/drawing/2014/main" id="{D4415970-E68C-4DD1-8687-05E0491C6CBF}"/>
              </a:ext>
            </a:extLst>
          </p:cNvPr>
          <p:cNvGraphicFramePr>
            <a:graphicFrameLocks noChangeAspect="1"/>
          </p:cNvGraphicFramePr>
          <p:nvPr>
            <p:extLst>
              <p:ext uri="{D42A27DB-BD31-4B8C-83A1-F6EECF244321}">
                <p14:modId xmlns:p14="http://schemas.microsoft.com/office/powerpoint/2010/main" val="1022796339"/>
              </p:ext>
            </p:extLst>
          </p:nvPr>
        </p:nvGraphicFramePr>
        <p:xfrm>
          <a:off x="1692275" y="3292822"/>
          <a:ext cx="5643563" cy="1071563"/>
        </p:xfrm>
        <a:graphic>
          <a:graphicData uri="http://schemas.openxmlformats.org/presentationml/2006/ole">
            <mc:AlternateContent xmlns:mc="http://schemas.openxmlformats.org/markup-compatibility/2006">
              <mc:Choice xmlns:v="urn:schemas-microsoft-com:vml" Requires="v">
                <p:oleObj spid="_x0000_s45478" name="Equation" r:id="rId5" imgW="2006600" imgH="381000" progId="Equation.DSMT4">
                  <p:embed/>
                </p:oleObj>
              </mc:Choice>
              <mc:Fallback>
                <p:oleObj name="Equation" r:id="rId5" imgW="2006600" imgH="3810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3292822"/>
                        <a:ext cx="5643563" cy="1071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2" name="Object 10">
            <a:extLst>
              <a:ext uri="{FF2B5EF4-FFF2-40B4-BE49-F238E27FC236}">
                <a16:creationId xmlns="" xmlns:a16="http://schemas.microsoft.com/office/drawing/2014/main" id="{B088CCD2-FFE0-454F-9D68-AA3EBA295164}"/>
              </a:ext>
            </a:extLst>
          </p:cNvPr>
          <p:cNvGraphicFramePr>
            <a:graphicFrameLocks noChangeAspect="1"/>
          </p:cNvGraphicFramePr>
          <p:nvPr>
            <p:extLst>
              <p:ext uri="{D42A27DB-BD31-4B8C-83A1-F6EECF244321}">
                <p14:modId xmlns:p14="http://schemas.microsoft.com/office/powerpoint/2010/main" val="960005175"/>
              </p:ext>
            </p:extLst>
          </p:nvPr>
        </p:nvGraphicFramePr>
        <p:xfrm>
          <a:off x="611188" y="4877147"/>
          <a:ext cx="7845425" cy="1000125"/>
        </p:xfrm>
        <a:graphic>
          <a:graphicData uri="http://schemas.openxmlformats.org/presentationml/2006/ole">
            <mc:AlternateContent xmlns:mc="http://schemas.openxmlformats.org/markup-compatibility/2006">
              <mc:Choice xmlns:v="urn:schemas-microsoft-com:vml" Requires="v">
                <p:oleObj spid="_x0000_s45479" name="Equation" r:id="rId7" imgW="3187700" imgH="406400" progId="Equation.DSMT4">
                  <p:embed/>
                </p:oleObj>
              </mc:Choice>
              <mc:Fallback>
                <p:oleObj name="Equation" r:id="rId7" imgW="3187700" imgH="406400" progId="Equation.DSMT4">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88" y="4877147"/>
                        <a:ext cx="7845425" cy="1000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3">
            <a:extLst>
              <a:ext uri="{FF2B5EF4-FFF2-40B4-BE49-F238E27FC236}">
                <a16:creationId xmlns="" xmlns:a16="http://schemas.microsoft.com/office/drawing/2014/main" id="{E80B1899-FD33-4DD8-B440-C8C9F8D5ED4A}"/>
              </a:ext>
            </a:extLst>
          </p:cNvPr>
          <p:cNvGraphicFramePr>
            <a:graphicFrameLocks noChangeAspect="1"/>
          </p:cNvGraphicFramePr>
          <p:nvPr/>
        </p:nvGraphicFramePr>
        <p:xfrm>
          <a:off x="-20638" y="1571625"/>
          <a:ext cx="9164638" cy="723900"/>
        </p:xfrm>
        <a:graphic>
          <a:graphicData uri="http://schemas.openxmlformats.org/presentationml/2006/ole">
            <mc:AlternateContent xmlns:mc="http://schemas.openxmlformats.org/markup-compatibility/2006">
              <mc:Choice xmlns:v="urn:schemas-microsoft-com:vml" Requires="v">
                <p:oleObj spid="_x0000_s102492" name="Equation" r:id="rId3" imgW="5092700" imgH="406400" progId="Equation.DSMT4">
                  <p:embed/>
                </p:oleObj>
              </mc:Choice>
              <mc:Fallback>
                <p:oleObj name="Equation" r:id="rId3" imgW="5092700" imgH="406400" progId="Equation.DSMT4">
                  <p:embed/>
                  <p:pic>
                    <p:nvPicPr>
                      <p:cNvPr id="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571625"/>
                        <a:ext cx="9164638" cy="723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 Box 4">
            <a:extLst>
              <a:ext uri="{FF2B5EF4-FFF2-40B4-BE49-F238E27FC236}">
                <a16:creationId xmlns="" xmlns:a16="http://schemas.microsoft.com/office/drawing/2014/main" id="{45CDA203-8D7C-47DE-8B97-D6133B14005A}"/>
              </a:ext>
            </a:extLst>
          </p:cNvPr>
          <p:cNvSpPr txBox="1">
            <a:spLocks noChangeArrowheads="1"/>
          </p:cNvSpPr>
          <p:nvPr/>
        </p:nvSpPr>
        <p:spPr bwMode="auto">
          <a:xfrm>
            <a:off x="0" y="214313"/>
            <a:ext cx="9144000" cy="1077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3333FF"/>
                </a:solidFill>
              </a:rPr>
              <a:t>Последние три равенства можно переписать так</a:t>
            </a:r>
            <a:r>
              <a:rPr lang="ru-RU" altLang="ru-RU" sz="1800"/>
              <a:t> </a:t>
            </a:r>
          </a:p>
        </p:txBody>
      </p:sp>
      <p:graphicFrame>
        <p:nvGraphicFramePr>
          <p:cNvPr id="4" name="Object 5">
            <a:extLst>
              <a:ext uri="{FF2B5EF4-FFF2-40B4-BE49-F238E27FC236}">
                <a16:creationId xmlns="" xmlns:a16="http://schemas.microsoft.com/office/drawing/2014/main" id="{10FF7136-C6F8-4391-AEFB-C9F9D4194921}"/>
              </a:ext>
            </a:extLst>
          </p:cNvPr>
          <p:cNvGraphicFramePr>
            <a:graphicFrameLocks noChangeAspect="1"/>
          </p:cNvGraphicFramePr>
          <p:nvPr/>
        </p:nvGraphicFramePr>
        <p:xfrm>
          <a:off x="908050" y="2492375"/>
          <a:ext cx="7327900" cy="927100"/>
        </p:xfrm>
        <a:graphic>
          <a:graphicData uri="http://schemas.openxmlformats.org/presentationml/2006/ole">
            <mc:AlternateContent xmlns:mc="http://schemas.openxmlformats.org/markup-compatibility/2006">
              <mc:Choice xmlns:v="urn:schemas-microsoft-com:vml" Requires="v">
                <p:oleObj spid="_x0000_s102493" name="Equation" r:id="rId5" imgW="3175000" imgH="406400" progId="Equation.DSMT4">
                  <p:embed/>
                </p:oleObj>
              </mc:Choice>
              <mc:Fallback>
                <p:oleObj name="Equation" r:id="rId5" imgW="3175000" imgH="4064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050" y="2492375"/>
                        <a:ext cx="7327900" cy="92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6" name="Object 4">
            <a:extLst>
              <a:ext uri="{FF2B5EF4-FFF2-40B4-BE49-F238E27FC236}">
                <a16:creationId xmlns="" xmlns:a16="http://schemas.microsoft.com/office/drawing/2014/main" id="{66E851D7-6858-483D-AE7D-9BCBC82CE5F3}"/>
              </a:ext>
            </a:extLst>
          </p:cNvPr>
          <p:cNvGraphicFramePr>
            <a:graphicFrameLocks noChangeAspect="1"/>
          </p:cNvGraphicFramePr>
          <p:nvPr/>
        </p:nvGraphicFramePr>
        <p:xfrm>
          <a:off x="460375" y="3638550"/>
          <a:ext cx="2582863" cy="928688"/>
        </p:xfrm>
        <a:graphic>
          <a:graphicData uri="http://schemas.openxmlformats.org/presentationml/2006/ole">
            <mc:AlternateContent xmlns:mc="http://schemas.openxmlformats.org/markup-compatibility/2006">
              <mc:Choice xmlns:v="urn:schemas-microsoft-com:vml" Requires="v">
                <p:oleObj spid="_x0000_s102494" name="Equation" r:id="rId7" imgW="1129810" imgH="406224" progId="Equation.DSMT4">
                  <p:embed/>
                </p:oleObj>
              </mc:Choice>
              <mc:Fallback>
                <p:oleObj name="Equation" r:id="rId7" imgW="1129810" imgH="406224"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375" y="3638550"/>
                        <a:ext cx="2582863" cy="928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7" name="Object 6">
            <a:extLst>
              <a:ext uri="{FF2B5EF4-FFF2-40B4-BE49-F238E27FC236}">
                <a16:creationId xmlns="" xmlns:a16="http://schemas.microsoft.com/office/drawing/2014/main" id="{95EF7524-C655-4539-A61D-CF475FF12AB0}"/>
              </a:ext>
            </a:extLst>
          </p:cNvPr>
          <p:cNvGraphicFramePr>
            <a:graphicFrameLocks noChangeAspect="1"/>
          </p:cNvGraphicFramePr>
          <p:nvPr/>
        </p:nvGraphicFramePr>
        <p:xfrm>
          <a:off x="3189288" y="3644900"/>
          <a:ext cx="2579687" cy="936625"/>
        </p:xfrm>
        <a:graphic>
          <a:graphicData uri="http://schemas.openxmlformats.org/presentationml/2006/ole">
            <mc:AlternateContent xmlns:mc="http://schemas.openxmlformats.org/markup-compatibility/2006">
              <mc:Choice xmlns:v="urn:schemas-microsoft-com:vml" Requires="v">
                <p:oleObj spid="_x0000_s102495" name="Equation" r:id="rId9" imgW="1129810" imgH="355446" progId="Equation.DSMT4">
                  <p:embed/>
                </p:oleObj>
              </mc:Choice>
              <mc:Fallback>
                <p:oleObj name="Equation" r:id="rId9" imgW="1129810" imgH="355446"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9288" y="3644900"/>
                        <a:ext cx="2579687"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8" name="Object 6">
            <a:extLst>
              <a:ext uri="{FF2B5EF4-FFF2-40B4-BE49-F238E27FC236}">
                <a16:creationId xmlns="" xmlns:a16="http://schemas.microsoft.com/office/drawing/2014/main" id="{10BC5C67-D9F8-41C4-96E3-216F40D4AEA1}"/>
              </a:ext>
            </a:extLst>
          </p:cNvPr>
          <p:cNvGraphicFramePr>
            <a:graphicFrameLocks noChangeAspect="1"/>
          </p:cNvGraphicFramePr>
          <p:nvPr/>
        </p:nvGraphicFramePr>
        <p:xfrm>
          <a:off x="5973763" y="3638550"/>
          <a:ext cx="2524125" cy="887413"/>
        </p:xfrm>
        <a:graphic>
          <a:graphicData uri="http://schemas.openxmlformats.org/presentationml/2006/ole">
            <mc:AlternateContent xmlns:mc="http://schemas.openxmlformats.org/markup-compatibility/2006">
              <mc:Choice xmlns:v="urn:schemas-microsoft-com:vml" Requires="v">
                <p:oleObj spid="_x0000_s102496" name="Equation" r:id="rId11" imgW="1155199" imgH="406224" progId="Equation.DSMT4">
                  <p:embed/>
                </p:oleObj>
              </mc:Choice>
              <mc:Fallback>
                <p:oleObj name="Equation" r:id="rId11" imgW="1155199" imgH="406224" progId="Equation.DSMT4">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73763" y="3638550"/>
                        <a:ext cx="2524125" cy="887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9" name="Object 7">
            <a:extLst>
              <a:ext uri="{FF2B5EF4-FFF2-40B4-BE49-F238E27FC236}">
                <a16:creationId xmlns="" xmlns:a16="http://schemas.microsoft.com/office/drawing/2014/main" id="{699769F5-2507-4F0C-BF01-4A03830B70D3}"/>
              </a:ext>
            </a:extLst>
          </p:cNvPr>
          <p:cNvGraphicFramePr>
            <a:graphicFrameLocks noChangeAspect="1"/>
          </p:cNvGraphicFramePr>
          <p:nvPr/>
        </p:nvGraphicFramePr>
        <p:xfrm>
          <a:off x="873125" y="5805488"/>
          <a:ext cx="1938338" cy="785812"/>
        </p:xfrm>
        <a:graphic>
          <a:graphicData uri="http://schemas.openxmlformats.org/presentationml/2006/ole">
            <mc:AlternateContent xmlns:mc="http://schemas.openxmlformats.org/markup-compatibility/2006">
              <mc:Choice xmlns:v="urn:schemas-microsoft-com:vml" Requires="v">
                <p:oleObj spid="_x0000_s102497" name="Equation" r:id="rId13" imgW="1002865" imgH="406224" progId="Equation.DSMT4">
                  <p:embed/>
                </p:oleObj>
              </mc:Choice>
              <mc:Fallback>
                <p:oleObj name="Equation" r:id="rId13" imgW="1002865" imgH="406224" progId="Equation.DSMT4">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3125" y="5805488"/>
                        <a:ext cx="1938338" cy="785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00" name="Object 8">
            <a:extLst>
              <a:ext uri="{FF2B5EF4-FFF2-40B4-BE49-F238E27FC236}">
                <a16:creationId xmlns="" xmlns:a16="http://schemas.microsoft.com/office/drawing/2014/main" id="{DDA7DD91-C78F-4E75-B961-AA195B5FA722}"/>
              </a:ext>
            </a:extLst>
          </p:cNvPr>
          <p:cNvGraphicFramePr>
            <a:graphicFrameLocks noChangeAspect="1"/>
          </p:cNvGraphicFramePr>
          <p:nvPr/>
        </p:nvGraphicFramePr>
        <p:xfrm>
          <a:off x="3332163" y="5805488"/>
          <a:ext cx="1838325" cy="677862"/>
        </p:xfrm>
        <a:graphic>
          <a:graphicData uri="http://schemas.openxmlformats.org/presentationml/2006/ole">
            <mc:AlternateContent xmlns:mc="http://schemas.openxmlformats.org/markup-compatibility/2006">
              <mc:Choice xmlns:v="urn:schemas-microsoft-com:vml" Requires="v">
                <p:oleObj spid="_x0000_s102498" name="Equation" r:id="rId15" imgW="964781" imgH="355446" progId="Equation.DSMT4">
                  <p:embed/>
                </p:oleObj>
              </mc:Choice>
              <mc:Fallback>
                <p:oleObj name="Equation" r:id="rId15" imgW="964781" imgH="355446" progId="Equation.DSMT4">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32163" y="5805488"/>
                        <a:ext cx="1838325" cy="677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 xmlns:a16="http://schemas.microsoft.com/office/drawing/2014/main" id="{D8FE641B-0BFE-495B-882E-32BE2DB37BFA}"/>
              </a:ext>
            </a:extLst>
          </p:cNvPr>
          <p:cNvSpPr txBox="1">
            <a:spLocks noChangeArrowheads="1"/>
          </p:cNvSpPr>
          <p:nvPr/>
        </p:nvSpPr>
        <p:spPr bwMode="auto">
          <a:xfrm>
            <a:off x="-22225" y="4797425"/>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t>Из векторной алгебры известно что смешанное произведение трех векторов определяют объём параллелепипеда построенного на этих векторах </a:t>
            </a:r>
          </a:p>
        </p:txBody>
      </p:sp>
      <p:graphicFrame>
        <p:nvGraphicFramePr>
          <p:cNvPr id="9225" name="Объект 5">
            <a:extLst>
              <a:ext uri="{FF2B5EF4-FFF2-40B4-BE49-F238E27FC236}">
                <a16:creationId xmlns="" xmlns:a16="http://schemas.microsoft.com/office/drawing/2014/main" id="{58F53882-F5D0-4CAA-A773-DFC8415F44B4}"/>
              </a:ext>
            </a:extLst>
          </p:cNvPr>
          <p:cNvGraphicFramePr>
            <a:graphicFrameLocks noChangeAspect="1"/>
          </p:cNvGraphicFramePr>
          <p:nvPr/>
        </p:nvGraphicFramePr>
        <p:xfrm>
          <a:off x="5867400" y="5805488"/>
          <a:ext cx="1857375" cy="647700"/>
        </p:xfrm>
        <a:graphic>
          <a:graphicData uri="http://schemas.openxmlformats.org/presentationml/2006/ole">
            <mc:AlternateContent xmlns:mc="http://schemas.openxmlformats.org/markup-compatibility/2006">
              <mc:Choice xmlns:v="urn:schemas-microsoft-com:vml" Requires="v">
                <p:oleObj spid="_x0000_s102499" name="Equation" r:id="rId17" imgW="800100" imgH="279400" progId="Equation.DSMT4">
                  <p:embed/>
                </p:oleObj>
              </mc:Choice>
              <mc:Fallback>
                <p:oleObj name="Equation" r:id="rId17" imgW="800100" imgH="279400" progId="Equation.DSMT4">
                  <p:embed/>
                  <p:pic>
                    <p:nvPicPr>
                      <p:cNvPr id="0" name="Объект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7400" y="5805488"/>
                        <a:ext cx="18573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1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Прямоугольник 34">
            <a:extLst>
              <a:ext uri="{FF2B5EF4-FFF2-40B4-BE49-F238E27FC236}">
                <a16:creationId xmlns="" xmlns:a16="http://schemas.microsoft.com/office/drawing/2014/main" id="{65B77899-C9EA-46E7-ABFC-9D4B54845D41}"/>
              </a:ext>
            </a:extLst>
          </p:cNvPr>
          <p:cNvSpPr>
            <a:spLocks noChangeArrowheads="1"/>
          </p:cNvSpPr>
          <p:nvPr/>
        </p:nvSpPr>
        <p:spPr bwMode="auto">
          <a:xfrm>
            <a:off x="146000" y="186775"/>
            <a:ext cx="3168650" cy="2952750"/>
          </a:xfrm>
          <a:prstGeom prst="rect">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31769" name="Rectangle 25">
            <a:extLst>
              <a:ext uri="{FF2B5EF4-FFF2-40B4-BE49-F238E27FC236}">
                <a16:creationId xmlns="" xmlns:a16="http://schemas.microsoft.com/office/drawing/2014/main" id="{6F23B4AF-9A84-4975-991D-305FAE1C257C}"/>
              </a:ext>
            </a:extLst>
          </p:cNvPr>
          <p:cNvSpPr>
            <a:spLocks noChangeArrowheads="1"/>
          </p:cNvSpPr>
          <p:nvPr/>
        </p:nvSpPr>
        <p:spPr bwMode="auto">
          <a:xfrm>
            <a:off x="6946900" y="2708920"/>
            <a:ext cx="1512888" cy="2232025"/>
          </a:xfrm>
          <a:prstGeom prst="rect">
            <a:avLst/>
          </a:prstGeom>
          <a:solidFill>
            <a:schemeClr val="accent1"/>
          </a:solidFill>
          <a:ln w="57150">
            <a:solidFill>
              <a:srgbClr val="3333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31767" name="Rectangle 23">
            <a:extLst>
              <a:ext uri="{FF2B5EF4-FFF2-40B4-BE49-F238E27FC236}">
                <a16:creationId xmlns="" xmlns:a16="http://schemas.microsoft.com/office/drawing/2014/main" id="{C3108696-7C39-41D0-90F1-90AE805298AD}"/>
              </a:ext>
            </a:extLst>
          </p:cNvPr>
          <p:cNvSpPr>
            <a:spLocks noChangeArrowheads="1"/>
          </p:cNvSpPr>
          <p:nvPr/>
        </p:nvSpPr>
        <p:spPr bwMode="auto">
          <a:xfrm>
            <a:off x="3645391" y="1211773"/>
            <a:ext cx="5113337" cy="781050"/>
          </a:xfrm>
          <a:prstGeom prst="rect">
            <a:avLst/>
          </a:prstGeom>
          <a:solidFill>
            <a:schemeClr val="accent1"/>
          </a:solidFill>
          <a:ln w="38100">
            <a:solidFill>
              <a:srgbClr val="3333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47109" name="Rectangle 9">
            <a:extLst>
              <a:ext uri="{FF2B5EF4-FFF2-40B4-BE49-F238E27FC236}">
                <a16:creationId xmlns="" xmlns:a16="http://schemas.microsoft.com/office/drawing/2014/main" id="{2A8423D3-E4C9-45D5-9F62-378D26FC4D09}"/>
              </a:ext>
            </a:extLst>
          </p:cNvPr>
          <p:cNvSpPr>
            <a:spLocks noChangeArrowheads="1"/>
          </p:cNvSpPr>
          <p:nvPr/>
        </p:nvSpPr>
        <p:spPr bwMode="auto">
          <a:xfrm>
            <a:off x="0" y="2623419"/>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47110" name="Rectangle 12">
            <a:extLst>
              <a:ext uri="{FF2B5EF4-FFF2-40B4-BE49-F238E27FC236}">
                <a16:creationId xmlns="" xmlns:a16="http://schemas.microsoft.com/office/drawing/2014/main" id="{EA7FCE5B-4A52-43C3-A819-64A9BD35CA75}"/>
              </a:ext>
            </a:extLst>
          </p:cNvPr>
          <p:cNvSpPr>
            <a:spLocks noChangeArrowheads="1"/>
          </p:cNvSpPr>
          <p:nvPr/>
        </p:nvSpPr>
        <p:spPr bwMode="auto">
          <a:xfrm>
            <a:off x="0" y="2566269"/>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47113" name="Rectangle 20">
            <a:extLst>
              <a:ext uri="{FF2B5EF4-FFF2-40B4-BE49-F238E27FC236}">
                <a16:creationId xmlns="" xmlns:a16="http://schemas.microsoft.com/office/drawing/2014/main" id="{493D46CE-FD1C-465C-8377-DB13F35082CA}"/>
              </a:ext>
            </a:extLst>
          </p:cNvPr>
          <p:cNvSpPr>
            <a:spLocks noChangeArrowheads="1"/>
          </p:cNvSpPr>
          <p:nvPr/>
        </p:nvSpPr>
        <p:spPr bwMode="auto">
          <a:xfrm>
            <a:off x="0" y="2566269"/>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graphicFrame>
        <p:nvGraphicFramePr>
          <p:cNvPr id="31752" name="Object 8">
            <a:extLst>
              <a:ext uri="{FF2B5EF4-FFF2-40B4-BE49-F238E27FC236}">
                <a16:creationId xmlns="" xmlns:a16="http://schemas.microsoft.com/office/drawing/2014/main" id="{F4045115-ED66-4069-B307-6FD9B0C32658}"/>
              </a:ext>
            </a:extLst>
          </p:cNvPr>
          <p:cNvGraphicFramePr>
            <a:graphicFrameLocks noChangeAspect="1"/>
          </p:cNvGraphicFramePr>
          <p:nvPr>
            <p:extLst>
              <p:ext uri="{D42A27DB-BD31-4B8C-83A1-F6EECF244321}">
                <p14:modId xmlns:p14="http://schemas.microsoft.com/office/powerpoint/2010/main" val="3075040507"/>
              </p:ext>
            </p:extLst>
          </p:nvPr>
        </p:nvGraphicFramePr>
        <p:xfrm>
          <a:off x="3746705" y="1264514"/>
          <a:ext cx="4889500" cy="608013"/>
        </p:xfrm>
        <a:graphic>
          <a:graphicData uri="http://schemas.openxmlformats.org/presentationml/2006/ole">
            <mc:AlternateContent xmlns:mc="http://schemas.openxmlformats.org/markup-compatibility/2006">
              <mc:Choice xmlns:v="urn:schemas-microsoft-com:vml" Requires="v">
                <p:oleObj spid="_x0000_s47552" name="Equation" r:id="rId4" imgW="2019300" imgH="254000" progId="Equation.DSMT4">
                  <p:embed/>
                </p:oleObj>
              </mc:Choice>
              <mc:Fallback>
                <p:oleObj name="Equation" r:id="rId4" imgW="2019300" imgH="2540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705" y="1264514"/>
                        <a:ext cx="4889500" cy="608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3">
            <a:extLst>
              <a:ext uri="{FF2B5EF4-FFF2-40B4-BE49-F238E27FC236}">
                <a16:creationId xmlns="" xmlns:a16="http://schemas.microsoft.com/office/drawing/2014/main" id="{EAD944C1-1C3E-4D2A-BF9A-3FDAE0CB39F9}"/>
              </a:ext>
            </a:extLst>
          </p:cNvPr>
          <p:cNvGraphicFramePr>
            <a:graphicFrameLocks noChangeAspect="1"/>
          </p:cNvGraphicFramePr>
          <p:nvPr>
            <p:extLst>
              <p:ext uri="{D42A27DB-BD31-4B8C-83A1-F6EECF244321}">
                <p14:modId xmlns:p14="http://schemas.microsoft.com/office/powerpoint/2010/main" val="1230073264"/>
              </p:ext>
            </p:extLst>
          </p:nvPr>
        </p:nvGraphicFramePr>
        <p:xfrm>
          <a:off x="7019925" y="2781945"/>
          <a:ext cx="1368425" cy="2089150"/>
        </p:xfrm>
        <a:graphic>
          <a:graphicData uri="http://schemas.openxmlformats.org/presentationml/2006/ole">
            <mc:AlternateContent xmlns:mc="http://schemas.openxmlformats.org/markup-compatibility/2006">
              <mc:Choice xmlns:v="urn:schemas-microsoft-com:vml" Requires="v">
                <p:oleObj spid="_x0000_s47553" name="Equation" r:id="rId6" imgW="800100" imgH="1244600" progId="Equation.DSMT4">
                  <p:embed/>
                </p:oleObj>
              </mc:Choice>
              <mc:Fallback>
                <p:oleObj name="Equation" r:id="rId6" imgW="800100" imgH="1244600"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2781945"/>
                        <a:ext cx="1368425" cy="2089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4" name="Text Box 10">
            <a:extLst>
              <a:ext uri="{FF2B5EF4-FFF2-40B4-BE49-F238E27FC236}">
                <a16:creationId xmlns="" xmlns:a16="http://schemas.microsoft.com/office/drawing/2014/main" id="{91C68462-FE0E-441D-B14C-23292C841729}"/>
              </a:ext>
            </a:extLst>
          </p:cNvPr>
          <p:cNvSpPr txBox="1">
            <a:spLocks noChangeArrowheads="1"/>
          </p:cNvSpPr>
          <p:nvPr/>
        </p:nvSpPr>
        <p:spPr bwMode="auto">
          <a:xfrm>
            <a:off x="341313" y="3626495"/>
            <a:ext cx="9080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a:t>Тогда </a:t>
            </a:r>
          </a:p>
        </p:txBody>
      </p:sp>
      <p:graphicFrame>
        <p:nvGraphicFramePr>
          <p:cNvPr id="3" name="Object 11">
            <a:extLst>
              <a:ext uri="{FF2B5EF4-FFF2-40B4-BE49-F238E27FC236}">
                <a16:creationId xmlns="" xmlns:a16="http://schemas.microsoft.com/office/drawing/2014/main" id="{D4A0E32D-970C-45C7-8762-A49C7B6A9710}"/>
              </a:ext>
            </a:extLst>
          </p:cNvPr>
          <p:cNvGraphicFramePr>
            <a:graphicFrameLocks noChangeAspect="1"/>
          </p:cNvGraphicFramePr>
          <p:nvPr>
            <p:extLst>
              <p:ext uri="{D42A27DB-BD31-4B8C-83A1-F6EECF244321}">
                <p14:modId xmlns:p14="http://schemas.microsoft.com/office/powerpoint/2010/main" val="3882214483"/>
              </p:ext>
            </p:extLst>
          </p:nvPr>
        </p:nvGraphicFramePr>
        <p:xfrm>
          <a:off x="1417638" y="3394720"/>
          <a:ext cx="2382837" cy="863600"/>
        </p:xfrm>
        <a:graphic>
          <a:graphicData uri="http://schemas.openxmlformats.org/presentationml/2006/ole">
            <mc:AlternateContent xmlns:mc="http://schemas.openxmlformats.org/markup-compatibility/2006">
              <mc:Choice xmlns:v="urn:schemas-microsoft-com:vml" Requires="v">
                <p:oleObj spid="_x0000_s47554" name="Equation" r:id="rId8" imgW="1079032" imgH="393529" progId="Equation.DSMT4">
                  <p:embed/>
                </p:oleObj>
              </mc:Choice>
              <mc:Fallback>
                <p:oleObj name="Equation" r:id="rId8" imgW="1079032" imgH="393529" progId="Equation.DSMT4">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7638" y="3394720"/>
                        <a:ext cx="2382837"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68" name="Text Box 24">
            <a:extLst>
              <a:ext uri="{FF2B5EF4-FFF2-40B4-BE49-F238E27FC236}">
                <a16:creationId xmlns="" xmlns:a16="http://schemas.microsoft.com/office/drawing/2014/main" id="{AF560C88-F031-4140-8D17-7D6F90194F65}"/>
              </a:ext>
            </a:extLst>
          </p:cNvPr>
          <p:cNvSpPr txBox="1">
            <a:spLocks noChangeArrowheads="1"/>
          </p:cNvSpPr>
          <p:nvPr/>
        </p:nvSpPr>
        <p:spPr bwMode="auto">
          <a:xfrm>
            <a:off x="4046538" y="3626495"/>
            <a:ext cx="2259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a:t>и следовательно </a:t>
            </a:r>
          </a:p>
        </p:txBody>
      </p:sp>
      <p:cxnSp>
        <p:nvCxnSpPr>
          <p:cNvPr id="34834" name="Прямая соединительная линия 19">
            <a:extLst>
              <a:ext uri="{FF2B5EF4-FFF2-40B4-BE49-F238E27FC236}">
                <a16:creationId xmlns="" xmlns:a16="http://schemas.microsoft.com/office/drawing/2014/main" id="{9A612298-6490-4CDD-B3D3-DF3B69B4D9D8}"/>
              </a:ext>
            </a:extLst>
          </p:cNvPr>
          <p:cNvCxnSpPr>
            <a:cxnSpLocks noChangeShapeType="1"/>
          </p:cNvCxnSpPr>
          <p:nvPr/>
        </p:nvCxnSpPr>
        <p:spPr bwMode="auto">
          <a:xfrm>
            <a:off x="866725" y="905913"/>
            <a:ext cx="1511300" cy="0"/>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35" name="Прямая соединительная линия 20">
            <a:extLst>
              <a:ext uri="{FF2B5EF4-FFF2-40B4-BE49-F238E27FC236}">
                <a16:creationId xmlns="" xmlns:a16="http://schemas.microsoft.com/office/drawing/2014/main" id="{2980C419-181D-4CAC-A81B-CD51396D1E38}"/>
              </a:ext>
            </a:extLst>
          </p:cNvPr>
          <p:cNvCxnSpPr>
            <a:cxnSpLocks noChangeShapeType="1"/>
          </p:cNvCxnSpPr>
          <p:nvPr/>
        </p:nvCxnSpPr>
        <p:spPr bwMode="auto">
          <a:xfrm flipH="1">
            <a:off x="434925" y="905913"/>
            <a:ext cx="431800" cy="1800225"/>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36" name="Прямая соединительная линия 21">
            <a:extLst>
              <a:ext uri="{FF2B5EF4-FFF2-40B4-BE49-F238E27FC236}">
                <a16:creationId xmlns="" xmlns:a16="http://schemas.microsoft.com/office/drawing/2014/main" id="{A76F68CC-A17E-4940-AC51-FD0CBF431F66}"/>
              </a:ext>
            </a:extLst>
          </p:cNvPr>
          <p:cNvCxnSpPr>
            <a:cxnSpLocks noChangeShapeType="1"/>
          </p:cNvCxnSpPr>
          <p:nvPr/>
        </p:nvCxnSpPr>
        <p:spPr bwMode="auto">
          <a:xfrm flipH="1">
            <a:off x="2019250" y="905913"/>
            <a:ext cx="358775" cy="1800225"/>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37" name="Прямая соединительная линия 22">
            <a:extLst>
              <a:ext uri="{FF2B5EF4-FFF2-40B4-BE49-F238E27FC236}">
                <a16:creationId xmlns="" xmlns:a16="http://schemas.microsoft.com/office/drawing/2014/main" id="{E8D2105F-ACCC-48C3-A0A0-5088B5D413DB}"/>
              </a:ext>
            </a:extLst>
          </p:cNvPr>
          <p:cNvCxnSpPr>
            <a:cxnSpLocks noChangeShapeType="1"/>
          </p:cNvCxnSpPr>
          <p:nvPr/>
        </p:nvCxnSpPr>
        <p:spPr bwMode="auto">
          <a:xfrm>
            <a:off x="434925" y="2706138"/>
            <a:ext cx="1584325" cy="0"/>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38" name="Прямая соединительная линия 23">
            <a:extLst>
              <a:ext uri="{FF2B5EF4-FFF2-40B4-BE49-F238E27FC236}">
                <a16:creationId xmlns="" xmlns:a16="http://schemas.microsoft.com/office/drawing/2014/main" id="{2A320AE8-9524-4F81-8F63-A8D219BB52BC}"/>
              </a:ext>
            </a:extLst>
          </p:cNvPr>
          <p:cNvCxnSpPr>
            <a:cxnSpLocks noChangeShapeType="1"/>
          </p:cNvCxnSpPr>
          <p:nvPr/>
        </p:nvCxnSpPr>
        <p:spPr bwMode="auto">
          <a:xfrm flipV="1">
            <a:off x="866725" y="402675"/>
            <a:ext cx="863600" cy="503238"/>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39" name="Прямая соединительная линия 24">
            <a:extLst>
              <a:ext uri="{FF2B5EF4-FFF2-40B4-BE49-F238E27FC236}">
                <a16:creationId xmlns="" xmlns:a16="http://schemas.microsoft.com/office/drawing/2014/main" id="{387C5CBA-A57D-40B6-B313-E9971A00CDF0}"/>
              </a:ext>
            </a:extLst>
          </p:cNvPr>
          <p:cNvCxnSpPr>
            <a:cxnSpLocks noChangeShapeType="1"/>
          </p:cNvCxnSpPr>
          <p:nvPr/>
        </p:nvCxnSpPr>
        <p:spPr bwMode="auto">
          <a:xfrm>
            <a:off x="1730325" y="402675"/>
            <a:ext cx="1296988" cy="0"/>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40" name="Прямая соединительная линия 25">
            <a:extLst>
              <a:ext uri="{FF2B5EF4-FFF2-40B4-BE49-F238E27FC236}">
                <a16:creationId xmlns="" xmlns:a16="http://schemas.microsoft.com/office/drawing/2014/main" id="{F41F2398-10BF-42D5-BF97-D49BEF63B5AA}"/>
              </a:ext>
            </a:extLst>
          </p:cNvPr>
          <p:cNvCxnSpPr>
            <a:cxnSpLocks noChangeShapeType="1"/>
          </p:cNvCxnSpPr>
          <p:nvPr/>
        </p:nvCxnSpPr>
        <p:spPr bwMode="auto">
          <a:xfrm flipV="1">
            <a:off x="2378025" y="402675"/>
            <a:ext cx="649288" cy="503238"/>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41" name="Прямая соединительная линия 26">
            <a:extLst>
              <a:ext uri="{FF2B5EF4-FFF2-40B4-BE49-F238E27FC236}">
                <a16:creationId xmlns="" xmlns:a16="http://schemas.microsoft.com/office/drawing/2014/main" id="{B6D75637-A840-4439-9F22-1130A0F45218}"/>
              </a:ext>
            </a:extLst>
          </p:cNvPr>
          <p:cNvCxnSpPr>
            <a:cxnSpLocks noChangeShapeType="1"/>
          </p:cNvCxnSpPr>
          <p:nvPr/>
        </p:nvCxnSpPr>
        <p:spPr bwMode="auto">
          <a:xfrm flipH="1">
            <a:off x="2738388" y="402675"/>
            <a:ext cx="288925" cy="1655763"/>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42" name="Прямая соединительная линия 27">
            <a:extLst>
              <a:ext uri="{FF2B5EF4-FFF2-40B4-BE49-F238E27FC236}">
                <a16:creationId xmlns="" xmlns:a16="http://schemas.microsoft.com/office/drawing/2014/main" id="{C5E199A3-F213-4056-B8B8-784A7F626D3E}"/>
              </a:ext>
            </a:extLst>
          </p:cNvPr>
          <p:cNvCxnSpPr>
            <a:cxnSpLocks noChangeShapeType="1"/>
          </p:cNvCxnSpPr>
          <p:nvPr/>
        </p:nvCxnSpPr>
        <p:spPr bwMode="auto">
          <a:xfrm flipV="1">
            <a:off x="2019250" y="2058438"/>
            <a:ext cx="719138" cy="647700"/>
          </a:xfrm>
          <a:prstGeom prst="line">
            <a:avLst/>
          </a:prstGeom>
          <a:noFill/>
          <a:ln w="28575" algn="ctr">
            <a:solidFill>
              <a:srgbClr val="3333FF"/>
            </a:solidFill>
            <a:round/>
            <a:headEnd/>
            <a:tailEnd/>
          </a:ln>
          <a:extLst>
            <a:ext uri="{909E8E84-426E-40DD-AFC4-6F175D3DCCD1}">
              <a14:hiddenFill xmlns:a14="http://schemas.microsoft.com/office/drawing/2010/main">
                <a:noFill/>
              </a14:hiddenFill>
            </a:ext>
          </a:extLst>
        </p:spPr>
      </p:cxnSp>
      <p:cxnSp>
        <p:nvCxnSpPr>
          <p:cNvPr id="34843" name="Прямая соединительная линия 28">
            <a:extLst>
              <a:ext uri="{FF2B5EF4-FFF2-40B4-BE49-F238E27FC236}">
                <a16:creationId xmlns="" xmlns:a16="http://schemas.microsoft.com/office/drawing/2014/main" id="{7FF14539-DF7C-44E9-973C-1B74A6E92ED9}"/>
              </a:ext>
            </a:extLst>
          </p:cNvPr>
          <p:cNvCxnSpPr>
            <a:cxnSpLocks noChangeShapeType="1"/>
          </p:cNvCxnSpPr>
          <p:nvPr/>
        </p:nvCxnSpPr>
        <p:spPr bwMode="auto">
          <a:xfrm flipV="1">
            <a:off x="434925" y="2058438"/>
            <a:ext cx="863600" cy="647700"/>
          </a:xfrm>
          <a:prstGeom prst="line">
            <a:avLst/>
          </a:prstGeom>
          <a:noFill/>
          <a:ln w="9525" algn="ctr">
            <a:solidFill>
              <a:srgbClr val="3333FF"/>
            </a:solidFill>
            <a:prstDash val="dash"/>
            <a:round/>
            <a:headEnd/>
            <a:tailEnd/>
          </a:ln>
          <a:extLst>
            <a:ext uri="{909E8E84-426E-40DD-AFC4-6F175D3DCCD1}">
              <a14:hiddenFill xmlns:a14="http://schemas.microsoft.com/office/drawing/2010/main">
                <a:noFill/>
              </a14:hiddenFill>
            </a:ext>
          </a:extLst>
        </p:spPr>
      </p:cxnSp>
      <p:cxnSp>
        <p:nvCxnSpPr>
          <p:cNvPr id="34844" name="Прямая соединительная линия 29">
            <a:extLst>
              <a:ext uri="{FF2B5EF4-FFF2-40B4-BE49-F238E27FC236}">
                <a16:creationId xmlns="" xmlns:a16="http://schemas.microsoft.com/office/drawing/2014/main" id="{4C740ABA-C8CD-406D-B6DC-E24689E422A7}"/>
              </a:ext>
            </a:extLst>
          </p:cNvPr>
          <p:cNvCxnSpPr>
            <a:cxnSpLocks noChangeShapeType="1"/>
          </p:cNvCxnSpPr>
          <p:nvPr/>
        </p:nvCxnSpPr>
        <p:spPr bwMode="auto">
          <a:xfrm flipH="1">
            <a:off x="1298525" y="2058438"/>
            <a:ext cx="1439863" cy="0"/>
          </a:xfrm>
          <a:prstGeom prst="line">
            <a:avLst/>
          </a:prstGeom>
          <a:noFill/>
          <a:ln w="9525" algn="ctr">
            <a:solidFill>
              <a:srgbClr val="3333FF"/>
            </a:solidFill>
            <a:prstDash val="dash"/>
            <a:round/>
            <a:headEnd/>
            <a:tailEnd/>
          </a:ln>
          <a:extLst>
            <a:ext uri="{909E8E84-426E-40DD-AFC4-6F175D3DCCD1}">
              <a14:hiddenFill xmlns:a14="http://schemas.microsoft.com/office/drawing/2010/main">
                <a:noFill/>
              </a14:hiddenFill>
            </a:ext>
          </a:extLst>
        </p:spPr>
      </p:cxnSp>
      <p:cxnSp>
        <p:nvCxnSpPr>
          <p:cNvPr id="34845" name="Прямая соединительная линия 30">
            <a:extLst>
              <a:ext uri="{FF2B5EF4-FFF2-40B4-BE49-F238E27FC236}">
                <a16:creationId xmlns="" xmlns:a16="http://schemas.microsoft.com/office/drawing/2014/main" id="{5056DCEB-BD15-4F59-AE40-634B69FA85D2}"/>
              </a:ext>
            </a:extLst>
          </p:cNvPr>
          <p:cNvCxnSpPr>
            <a:cxnSpLocks noChangeShapeType="1"/>
          </p:cNvCxnSpPr>
          <p:nvPr/>
        </p:nvCxnSpPr>
        <p:spPr bwMode="auto">
          <a:xfrm flipH="1">
            <a:off x="1298525" y="402675"/>
            <a:ext cx="431800" cy="1655763"/>
          </a:xfrm>
          <a:prstGeom prst="line">
            <a:avLst/>
          </a:prstGeom>
          <a:noFill/>
          <a:ln w="9525" algn="ctr">
            <a:solidFill>
              <a:srgbClr val="3333FF"/>
            </a:solidFill>
            <a:prstDash val="dash"/>
            <a:round/>
            <a:headEnd/>
            <a:tailEnd/>
          </a:ln>
          <a:extLst>
            <a:ext uri="{909E8E84-426E-40DD-AFC4-6F175D3DCCD1}">
              <a14:hiddenFill xmlns:a14="http://schemas.microsoft.com/office/drawing/2010/main">
                <a:noFill/>
              </a14:hiddenFill>
            </a:ext>
          </a:extLst>
        </p:spPr>
      </p:cxnSp>
      <p:sp>
        <p:nvSpPr>
          <p:cNvPr id="34846" name="TextBox 31">
            <a:extLst>
              <a:ext uri="{FF2B5EF4-FFF2-40B4-BE49-F238E27FC236}">
                <a16:creationId xmlns="" xmlns:a16="http://schemas.microsoft.com/office/drawing/2014/main" id="{FD66EEED-ACF8-47BF-A739-3DB125529B18}"/>
              </a:ext>
            </a:extLst>
          </p:cNvPr>
          <p:cNvSpPr txBox="1">
            <a:spLocks noChangeArrowheads="1"/>
          </p:cNvSpPr>
          <p:nvPr/>
        </p:nvSpPr>
        <p:spPr bwMode="auto">
          <a:xfrm>
            <a:off x="1009600" y="2634700"/>
            <a:ext cx="38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800" b="1">
                <a:solidFill>
                  <a:srgbClr val="3333FF"/>
                </a:solidFill>
              </a:rPr>
              <a:t>a</a:t>
            </a:r>
            <a:endParaRPr lang="ru-RU" altLang="ru-RU" sz="2800" b="1">
              <a:solidFill>
                <a:srgbClr val="3333FF"/>
              </a:solidFill>
            </a:endParaRPr>
          </a:p>
        </p:txBody>
      </p:sp>
      <p:sp>
        <p:nvSpPr>
          <p:cNvPr id="34847" name="TextBox 32">
            <a:extLst>
              <a:ext uri="{FF2B5EF4-FFF2-40B4-BE49-F238E27FC236}">
                <a16:creationId xmlns="" xmlns:a16="http://schemas.microsoft.com/office/drawing/2014/main" id="{2AA8513D-B29A-4195-95C2-788D5CF7D7AC}"/>
              </a:ext>
            </a:extLst>
          </p:cNvPr>
          <p:cNvSpPr txBox="1">
            <a:spLocks noChangeArrowheads="1"/>
          </p:cNvSpPr>
          <p:nvPr/>
        </p:nvSpPr>
        <p:spPr bwMode="auto">
          <a:xfrm>
            <a:off x="2378025" y="2274338"/>
            <a:ext cx="404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800" b="1">
                <a:solidFill>
                  <a:srgbClr val="3333FF"/>
                </a:solidFill>
              </a:rPr>
              <a:t>b</a:t>
            </a:r>
            <a:endParaRPr lang="ru-RU" altLang="ru-RU" sz="2800" b="1">
              <a:solidFill>
                <a:srgbClr val="3333FF"/>
              </a:solidFill>
            </a:endParaRPr>
          </a:p>
        </p:txBody>
      </p:sp>
      <p:sp>
        <p:nvSpPr>
          <p:cNvPr id="34848" name="TextBox 33">
            <a:extLst>
              <a:ext uri="{FF2B5EF4-FFF2-40B4-BE49-F238E27FC236}">
                <a16:creationId xmlns="" xmlns:a16="http://schemas.microsoft.com/office/drawing/2014/main" id="{00E3F58E-FA0B-470B-9100-5EC75191407E}"/>
              </a:ext>
            </a:extLst>
          </p:cNvPr>
          <p:cNvSpPr txBox="1">
            <a:spLocks noChangeArrowheads="1"/>
          </p:cNvSpPr>
          <p:nvPr/>
        </p:nvSpPr>
        <p:spPr bwMode="auto">
          <a:xfrm>
            <a:off x="361900" y="1410738"/>
            <a:ext cx="385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800" b="1">
                <a:solidFill>
                  <a:srgbClr val="3333FF"/>
                </a:solidFill>
              </a:rPr>
              <a:t>c</a:t>
            </a:r>
            <a:endParaRPr lang="ru-RU" altLang="ru-RU" sz="2800" b="1">
              <a:solidFill>
                <a:srgbClr val="3333FF"/>
              </a:solidFill>
            </a:endParaRPr>
          </a:p>
        </p:txBody>
      </p:sp>
      <p:sp>
        <p:nvSpPr>
          <p:cNvPr id="4" name="TextBox 3">
            <a:extLst>
              <a:ext uri="{FF2B5EF4-FFF2-40B4-BE49-F238E27FC236}">
                <a16:creationId xmlns="" xmlns:a16="http://schemas.microsoft.com/office/drawing/2014/main" id="{6AC26775-7BF2-4B50-8B90-056E5FF9E529}"/>
              </a:ext>
            </a:extLst>
          </p:cNvPr>
          <p:cNvSpPr txBox="1"/>
          <p:nvPr/>
        </p:nvSpPr>
        <p:spPr>
          <a:xfrm>
            <a:off x="0" y="5235086"/>
            <a:ext cx="9144000" cy="1384995"/>
          </a:xfrm>
          <a:prstGeom prst="rect">
            <a:avLst/>
          </a:prstGeom>
          <a:solidFill>
            <a:schemeClr val="bg1"/>
          </a:solidFill>
        </p:spPr>
        <p:txBody>
          <a:bodyPr wrap="square" rtlCol="0">
            <a:spAutoFit/>
          </a:bodyPr>
          <a:lstStyle/>
          <a:p>
            <a:pPr algn="ctr"/>
            <a:r>
              <a:rPr lang="ru-RU" sz="2800" dirty="0"/>
              <a:t>Таким образом </a:t>
            </a:r>
            <a:r>
              <a:rPr lang="ru-RU" sz="2800" b="1" dirty="0"/>
              <a:t>первое тождество </a:t>
            </a:r>
            <a:r>
              <a:rPr lang="ru-RU" sz="2800" dirty="0"/>
              <a:t>устанавливает численную связь масштабов </a:t>
            </a:r>
          </a:p>
          <a:p>
            <a:pPr algn="ctr"/>
            <a:r>
              <a:rPr lang="ru-RU" sz="2800" dirty="0"/>
              <a:t>прямой и обратной решеток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8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8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8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8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8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8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84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7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75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7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76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76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P spid="31769" grpId="0" animBg="1"/>
      <p:bldP spid="31767" grpId="0" animBg="1"/>
      <p:bldP spid="31754" grpId="0" animBg="1"/>
      <p:bldP spid="31768" grpId="0" animBg="1"/>
      <p:bldP spid="34846" grpId="0"/>
      <p:bldP spid="34847" grpId="0"/>
      <p:bldP spid="34848" grpId="0"/>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a:extLst>
              <a:ext uri="{FF2B5EF4-FFF2-40B4-BE49-F238E27FC236}">
                <a16:creationId xmlns="" xmlns:a16="http://schemas.microsoft.com/office/drawing/2014/main" id="{D64AB329-88EB-49BD-AD3E-47DE15B8E84C}"/>
              </a:ext>
            </a:extLst>
          </p:cNvPr>
          <p:cNvSpPr txBox="1">
            <a:spLocks noChangeArrowheads="1"/>
          </p:cNvSpPr>
          <p:nvPr/>
        </p:nvSpPr>
        <p:spPr bwMode="auto">
          <a:xfrm>
            <a:off x="0" y="2205038"/>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solidFill>
                  <a:srgbClr val="3333FF"/>
                </a:solidFill>
              </a:rPr>
              <a:t>Основные свойства векторов обратной решетки</a:t>
            </a:r>
            <a:r>
              <a:rPr lang="ru-RU" altLang="ru-RU" sz="40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 xmlns:a16="http://schemas.microsoft.com/office/drawing/2014/main" id="{47992C06-984F-4C95-94D0-DD7FF54BE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23" y="1779413"/>
            <a:ext cx="297370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928" y="1779414"/>
            <a:ext cx="454342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217" y="976953"/>
            <a:ext cx="9142413" cy="523220"/>
          </a:xfrm>
          <a:prstGeom prst="rect">
            <a:avLst/>
          </a:prstGeom>
          <a:solidFill>
            <a:schemeClr val="bg1"/>
          </a:solidFill>
        </p:spPr>
        <p:txBody>
          <a:bodyPr wrap="square" rtlCol="0">
            <a:spAutoFit/>
          </a:bodyPr>
          <a:lstStyle/>
          <a:p>
            <a:pPr algn="ctr"/>
            <a:r>
              <a:rPr lang="ru-RU" sz="2800" dirty="0"/>
              <a:t>Координаты всех атомов в элементарной ячейке</a:t>
            </a:r>
          </a:p>
        </p:txBody>
      </p:sp>
      <p:graphicFrame>
        <p:nvGraphicFramePr>
          <p:cNvPr id="11" name="Объект 10"/>
          <p:cNvGraphicFramePr>
            <a:graphicFrameLocks noChangeAspect="1"/>
          </p:cNvGraphicFramePr>
          <p:nvPr>
            <p:extLst>
              <p:ext uri="{D42A27DB-BD31-4B8C-83A1-F6EECF244321}">
                <p14:modId xmlns:p14="http://schemas.microsoft.com/office/powerpoint/2010/main" val="499796315"/>
              </p:ext>
            </p:extLst>
          </p:nvPr>
        </p:nvGraphicFramePr>
        <p:xfrm>
          <a:off x="4114800" y="4065191"/>
          <a:ext cx="914400" cy="179387"/>
        </p:xfrm>
        <a:graphic>
          <a:graphicData uri="http://schemas.openxmlformats.org/presentationml/2006/ole">
            <mc:AlternateContent xmlns:mc="http://schemas.openxmlformats.org/markup-compatibility/2006">
              <mc:Choice xmlns:v="urn:schemas-microsoft-com:vml" Requires="v">
                <p:oleObj spid="_x0000_s103440" name="Equation" r:id="rId5" imgW="914400" imgH="179640" progId="Equation.DSMT4">
                  <p:embed/>
                </p:oleObj>
              </mc:Choice>
              <mc:Fallback>
                <p:oleObj name="Equation" r:id="rId5" imgW="914400" imgH="179640" progId="Equation.DSMT4">
                  <p:embed/>
                  <p:pic>
                    <p:nvPicPr>
                      <p:cNvPr id="0" name=""/>
                      <p:cNvPicPr/>
                      <p:nvPr/>
                    </p:nvPicPr>
                    <p:blipFill>
                      <a:blip r:embed="rId6"/>
                      <a:stretch>
                        <a:fillRect/>
                      </a:stretch>
                    </p:blipFill>
                    <p:spPr>
                      <a:xfrm>
                        <a:off x="4114800" y="4065191"/>
                        <a:ext cx="914400" cy="179387"/>
                      </a:xfrm>
                      <a:prstGeom prst="rect">
                        <a:avLst/>
                      </a:prstGeom>
                    </p:spPr>
                  </p:pic>
                </p:oleObj>
              </mc:Fallback>
            </mc:AlternateContent>
          </a:graphicData>
        </a:graphic>
      </p:graphicFrame>
      <p:sp>
        <p:nvSpPr>
          <p:cNvPr id="13" name="TextBox 12"/>
          <p:cNvSpPr txBox="1"/>
          <p:nvPr/>
        </p:nvSpPr>
        <p:spPr>
          <a:xfrm>
            <a:off x="3371768" y="5611887"/>
            <a:ext cx="1772320" cy="769441"/>
          </a:xfrm>
          <a:prstGeom prst="rect">
            <a:avLst/>
          </a:prstGeom>
          <a:solidFill>
            <a:schemeClr val="bg1"/>
          </a:solidFill>
        </p:spPr>
        <p:txBody>
          <a:bodyPr wrap="square" rtlCol="0">
            <a:spAutoFit/>
          </a:bodyPr>
          <a:lstStyle/>
          <a:p>
            <a:r>
              <a:rPr lang="en-US" sz="4400" dirty="0" err="1"/>
              <a:t>r</a:t>
            </a:r>
            <a:r>
              <a:rPr lang="en-US" sz="4400" baseline="-25000" dirty="0" err="1"/>
              <a:t>i</a:t>
            </a:r>
            <a:r>
              <a:rPr lang="en-US" sz="4400" baseline="-25000" dirty="0"/>
              <a:t> </a:t>
            </a:r>
            <a:r>
              <a:rPr lang="en-US" sz="4400" dirty="0"/>
              <a:t>(</a:t>
            </a:r>
            <a:r>
              <a:rPr lang="en-US" sz="4400" dirty="0" err="1"/>
              <a:t>hkl</a:t>
            </a:r>
            <a:r>
              <a:rPr lang="en-US" sz="4400" dirty="0"/>
              <a:t>)</a:t>
            </a:r>
            <a:endParaRPr lang="ru-RU" sz="4400" dirty="0"/>
          </a:p>
        </p:txBody>
      </p:sp>
      <p:sp>
        <p:nvSpPr>
          <p:cNvPr id="14" name="TextBox 13"/>
          <p:cNvSpPr txBox="1"/>
          <p:nvPr/>
        </p:nvSpPr>
        <p:spPr>
          <a:xfrm>
            <a:off x="4277360" y="15910"/>
            <a:ext cx="498855" cy="769441"/>
          </a:xfrm>
          <a:prstGeom prst="rect">
            <a:avLst/>
          </a:prstGeom>
          <a:solidFill>
            <a:schemeClr val="bg1"/>
          </a:solidFill>
        </p:spPr>
        <p:txBody>
          <a:bodyPr wrap="none" rtlCol="0">
            <a:spAutoFit/>
          </a:bodyPr>
          <a:lstStyle/>
          <a:p>
            <a:r>
              <a:rPr lang="ru-RU" sz="4400" dirty="0"/>
              <a:t>2</a:t>
            </a:r>
          </a:p>
        </p:txBody>
      </p:sp>
    </p:spTree>
    <p:extLst>
      <p:ext uri="{BB962C8B-B14F-4D97-AF65-F5344CB8AC3E}">
        <p14:creationId xmlns:p14="http://schemas.microsoft.com/office/powerpoint/2010/main" val="359106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4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45E7B25-6D52-43B8-88F1-006AA9C1F206}"/>
              </a:ext>
            </a:extLst>
          </p:cNvPr>
          <p:cNvSpPr txBox="1"/>
          <p:nvPr/>
        </p:nvSpPr>
        <p:spPr>
          <a:xfrm>
            <a:off x="0" y="188640"/>
            <a:ext cx="9144000" cy="1077218"/>
          </a:xfrm>
          <a:prstGeom prst="rect">
            <a:avLst/>
          </a:prstGeom>
          <a:solidFill>
            <a:schemeClr val="bg1"/>
          </a:solidFill>
        </p:spPr>
        <p:txBody>
          <a:bodyPr wrap="square" rtlCol="0">
            <a:spAutoFit/>
          </a:bodyPr>
          <a:lstStyle/>
          <a:p>
            <a:pPr algn="ctr"/>
            <a:r>
              <a:rPr lang="ru-RU" sz="3200" b="1" dirty="0"/>
              <a:t>Рассмотрим вектор трансляции </a:t>
            </a:r>
          </a:p>
          <a:p>
            <a:pPr algn="ctr"/>
            <a:r>
              <a:rPr lang="ru-RU" sz="3200" b="1" dirty="0"/>
              <a:t>обратной решетки  </a:t>
            </a:r>
          </a:p>
        </p:txBody>
      </p:sp>
      <p:graphicFrame>
        <p:nvGraphicFramePr>
          <p:cNvPr id="3" name="Объект 2">
            <a:extLst>
              <a:ext uri="{FF2B5EF4-FFF2-40B4-BE49-F238E27FC236}">
                <a16:creationId xmlns="" xmlns:a16="http://schemas.microsoft.com/office/drawing/2014/main" id="{B6A4AA84-40ED-47B0-BD61-AAF7B8A67296}"/>
              </a:ext>
            </a:extLst>
          </p:cNvPr>
          <p:cNvGraphicFramePr>
            <a:graphicFrameLocks noChangeAspect="1"/>
          </p:cNvGraphicFramePr>
          <p:nvPr>
            <p:extLst>
              <p:ext uri="{D42A27DB-BD31-4B8C-83A1-F6EECF244321}">
                <p14:modId xmlns:p14="http://schemas.microsoft.com/office/powerpoint/2010/main" val="2713715923"/>
              </p:ext>
            </p:extLst>
          </p:nvPr>
        </p:nvGraphicFramePr>
        <p:xfrm>
          <a:off x="2228850" y="1412776"/>
          <a:ext cx="4686300" cy="790575"/>
        </p:xfrm>
        <a:graphic>
          <a:graphicData uri="http://schemas.openxmlformats.org/presentationml/2006/ole">
            <mc:AlternateContent xmlns:mc="http://schemas.openxmlformats.org/markup-compatibility/2006">
              <mc:Choice xmlns:v="urn:schemas-microsoft-com:vml" Requires="v">
                <p:oleObj spid="_x0000_s91227" name="Equation" r:id="rId3" imgW="4686343" imgH="790620" progId="Equation.DSMT4">
                  <p:embed/>
                </p:oleObj>
              </mc:Choice>
              <mc:Fallback>
                <p:oleObj name="Equation" r:id="rId3" imgW="4686343" imgH="790620" progId="Equation.DSMT4">
                  <p:embed/>
                  <p:pic>
                    <p:nvPicPr>
                      <p:cNvPr id="0" name=""/>
                      <p:cNvPicPr/>
                      <p:nvPr/>
                    </p:nvPicPr>
                    <p:blipFill>
                      <a:blip r:embed="rId4"/>
                      <a:stretch>
                        <a:fillRect/>
                      </a:stretch>
                    </p:blipFill>
                    <p:spPr>
                      <a:xfrm>
                        <a:off x="2228850" y="1412776"/>
                        <a:ext cx="4686300" cy="790575"/>
                      </a:xfrm>
                      <a:prstGeom prst="rect">
                        <a:avLst/>
                      </a:prstGeom>
                    </p:spPr>
                  </p:pic>
                </p:oleObj>
              </mc:Fallback>
            </mc:AlternateContent>
          </a:graphicData>
        </a:graphic>
      </p:graphicFrame>
      <p:pic>
        <p:nvPicPr>
          <p:cNvPr id="4" name="Picture 38" descr="N:\Вектор H.tif">
            <a:extLst>
              <a:ext uri="{FF2B5EF4-FFF2-40B4-BE49-F238E27FC236}">
                <a16:creationId xmlns="" xmlns:a16="http://schemas.microsoft.com/office/drawing/2014/main" id="{97BE486D-D238-43DE-A55C-994A1CAAD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8387" y="2451100"/>
            <a:ext cx="365125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 xmlns:a16="http://schemas.microsoft.com/office/drawing/2014/main" id="{61BD692A-A4F6-4450-AB82-E962ADF8A32A}"/>
              </a:ext>
            </a:extLst>
          </p:cNvPr>
          <p:cNvSpPr txBox="1">
            <a:spLocks noChangeArrowheads="1"/>
          </p:cNvSpPr>
          <p:nvPr/>
        </p:nvSpPr>
        <p:spPr bwMode="auto">
          <a:xfrm>
            <a:off x="-10132" y="4264478"/>
            <a:ext cx="5326788"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AutoNum type="arabicPeriod"/>
            </a:pPr>
            <a:r>
              <a:rPr lang="ru-RU" altLang="ru-RU" sz="2400" b="1" dirty="0">
                <a:solidFill>
                  <a:srgbClr val="FF0000"/>
                </a:solidFill>
              </a:rPr>
              <a:t>Вектор обратной решетки </a:t>
            </a:r>
            <a:r>
              <a:rPr lang="en-US" altLang="ru-RU" sz="2400" b="1" dirty="0">
                <a:solidFill>
                  <a:srgbClr val="FF0000"/>
                </a:solidFill>
              </a:rPr>
              <a:t>H </a:t>
            </a:r>
            <a:r>
              <a:rPr lang="ru-RU" altLang="ru-RU" sz="2400" b="1" dirty="0">
                <a:solidFill>
                  <a:srgbClr val="FF0000"/>
                </a:solidFill>
              </a:rPr>
              <a:t>всегда</a:t>
            </a:r>
            <a:r>
              <a:rPr lang="en-US" altLang="ru-RU" sz="2400" b="1" dirty="0">
                <a:solidFill>
                  <a:srgbClr val="FF0000"/>
                </a:solidFill>
              </a:rPr>
              <a:t> </a:t>
            </a:r>
            <a:r>
              <a:rPr lang="ru-RU" altLang="ru-RU" sz="2400" b="1" dirty="0">
                <a:solidFill>
                  <a:srgbClr val="FF0000"/>
                </a:solidFill>
              </a:rPr>
              <a:t>перпендикулярен плоскости прямой решетки</a:t>
            </a:r>
            <a:r>
              <a:rPr lang="en-US" altLang="ru-RU" sz="2400" b="1" dirty="0">
                <a:solidFill>
                  <a:srgbClr val="FF0000"/>
                </a:solidFill>
              </a:rPr>
              <a:t> </a:t>
            </a:r>
            <a:r>
              <a:rPr lang="ru-RU" altLang="ru-RU" sz="2400" b="1" dirty="0">
                <a:solidFill>
                  <a:srgbClr val="FF0000"/>
                </a:solidFill>
              </a:rPr>
              <a:t>с индексами (</a:t>
            </a:r>
            <a:r>
              <a:rPr lang="en-US" altLang="ru-RU" sz="2400" b="1" i="1" dirty="0" err="1">
                <a:solidFill>
                  <a:srgbClr val="FF0000"/>
                </a:solidFill>
              </a:rPr>
              <a:t>hkl</a:t>
            </a:r>
            <a:r>
              <a:rPr lang="ru-RU" altLang="ru-RU" sz="2400" b="1" dirty="0">
                <a:solidFill>
                  <a:srgbClr val="FF0000"/>
                </a:solidFill>
              </a:rPr>
              <a:t>). </a:t>
            </a:r>
          </a:p>
        </p:txBody>
      </p:sp>
      <p:sp>
        <p:nvSpPr>
          <p:cNvPr id="7" name="TextBox 6">
            <a:extLst>
              <a:ext uri="{FF2B5EF4-FFF2-40B4-BE49-F238E27FC236}">
                <a16:creationId xmlns="" xmlns:a16="http://schemas.microsoft.com/office/drawing/2014/main" id="{4C068ADF-7671-4E5E-93D4-5441230EEE67}"/>
              </a:ext>
            </a:extLst>
          </p:cNvPr>
          <p:cNvSpPr txBox="1"/>
          <p:nvPr/>
        </p:nvSpPr>
        <p:spPr>
          <a:xfrm>
            <a:off x="-10132" y="3288388"/>
            <a:ext cx="5326789" cy="523220"/>
          </a:xfrm>
          <a:prstGeom prst="rect">
            <a:avLst/>
          </a:prstGeom>
          <a:solidFill>
            <a:schemeClr val="bg1"/>
          </a:solidFill>
        </p:spPr>
        <p:txBody>
          <a:bodyPr wrap="square" rtlCol="0">
            <a:spAutoFit/>
          </a:bodyPr>
          <a:lstStyle/>
          <a:p>
            <a:pPr algn="ctr"/>
            <a:r>
              <a:rPr lang="ru-RU" sz="2800" dirty="0"/>
              <a:t>Докажем такую теорему</a:t>
            </a:r>
          </a:p>
        </p:txBody>
      </p:sp>
    </p:spTree>
    <p:extLst>
      <p:ext uri="{BB962C8B-B14F-4D97-AF65-F5344CB8AC3E}">
        <p14:creationId xmlns:p14="http://schemas.microsoft.com/office/powerpoint/2010/main" val="6287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Объект 7">
            <a:extLst>
              <a:ext uri="{FF2B5EF4-FFF2-40B4-BE49-F238E27FC236}">
                <a16:creationId xmlns="" xmlns:a16="http://schemas.microsoft.com/office/drawing/2014/main" id="{B7A769B2-9CDD-40D3-BBE7-BB4C669F5F17}"/>
              </a:ext>
            </a:extLst>
          </p:cNvPr>
          <p:cNvGraphicFramePr>
            <a:graphicFrameLocks noChangeAspect="1"/>
          </p:cNvGraphicFramePr>
          <p:nvPr>
            <p:extLst>
              <p:ext uri="{D42A27DB-BD31-4B8C-83A1-F6EECF244321}">
                <p14:modId xmlns:p14="http://schemas.microsoft.com/office/powerpoint/2010/main" val="29149704"/>
              </p:ext>
            </p:extLst>
          </p:nvPr>
        </p:nvGraphicFramePr>
        <p:xfrm>
          <a:off x="4789137" y="3882653"/>
          <a:ext cx="2933700" cy="784225"/>
        </p:xfrm>
        <a:graphic>
          <a:graphicData uri="http://schemas.openxmlformats.org/presentationml/2006/ole">
            <mc:AlternateContent xmlns:mc="http://schemas.openxmlformats.org/markup-compatibility/2006">
              <mc:Choice xmlns:v="urn:schemas-microsoft-com:vml" Requires="v">
                <p:oleObj spid="_x0000_s49627" name="Equation" r:id="rId3" imgW="1459866" imgH="393529" progId="Equation.DSMT4">
                  <p:embed/>
                </p:oleObj>
              </mc:Choice>
              <mc:Fallback>
                <p:oleObj name="Equation" r:id="rId3" imgW="1459866" imgH="393529" progId="Equation.DSMT4">
                  <p:embed/>
                  <p:pic>
                    <p:nvPicPr>
                      <p:cNvPr id="0" name="Объект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137" y="3882653"/>
                        <a:ext cx="2933700" cy="784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Объект 8">
            <a:extLst>
              <a:ext uri="{FF2B5EF4-FFF2-40B4-BE49-F238E27FC236}">
                <a16:creationId xmlns="" xmlns:a16="http://schemas.microsoft.com/office/drawing/2014/main" id="{16F804DE-D8A9-435A-A535-D6A4678B2275}"/>
              </a:ext>
            </a:extLst>
          </p:cNvPr>
          <p:cNvGraphicFramePr>
            <a:graphicFrameLocks noChangeAspect="1"/>
          </p:cNvGraphicFramePr>
          <p:nvPr>
            <p:extLst>
              <p:ext uri="{D42A27DB-BD31-4B8C-83A1-F6EECF244321}">
                <p14:modId xmlns:p14="http://schemas.microsoft.com/office/powerpoint/2010/main" val="928469425"/>
              </p:ext>
            </p:extLst>
          </p:nvPr>
        </p:nvGraphicFramePr>
        <p:xfrm>
          <a:off x="4789137" y="4746812"/>
          <a:ext cx="2933700" cy="784225"/>
        </p:xfrm>
        <a:graphic>
          <a:graphicData uri="http://schemas.openxmlformats.org/presentationml/2006/ole">
            <mc:AlternateContent xmlns:mc="http://schemas.openxmlformats.org/markup-compatibility/2006">
              <mc:Choice xmlns:v="urn:schemas-microsoft-com:vml" Requires="v">
                <p:oleObj spid="_x0000_s49628" name="Equation" r:id="rId5" imgW="1435100" imgH="393700" progId="Equation.DSMT4">
                  <p:embed/>
                </p:oleObj>
              </mc:Choice>
              <mc:Fallback>
                <p:oleObj name="Equation" r:id="rId5" imgW="1435100" imgH="393700" progId="Equation.DSMT4">
                  <p:embed/>
                  <p:pic>
                    <p:nvPicPr>
                      <p:cNvPr id="0" name="Объект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9137" y="4746812"/>
                        <a:ext cx="2933700" cy="784225"/>
                      </a:xfrm>
                      <a:prstGeom prst="rect">
                        <a:avLst/>
                      </a:prstGeom>
                      <a:solidFill>
                        <a:schemeClr val="bg1"/>
                      </a:solidFill>
                      <a:ln>
                        <a:noFill/>
                      </a:ln>
                      <a:extLst/>
                    </p:spPr>
                  </p:pic>
                </p:oleObj>
              </mc:Fallback>
            </mc:AlternateContent>
          </a:graphicData>
        </a:graphic>
      </p:graphicFrame>
      <p:graphicFrame>
        <p:nvGraphicFramePr>
          <p:cNvPr id="10" name="Объект 9">
            <a:extLst>
              <a:ext uri="{FF2B5EF4-FFF2-40B4-BE49-F238E27FC236}">
                <a16:creationId xmlns="" xmlns:a16="http://schemas.microsoft.com/office/drawing/2014/main" id="{CD0A3B93-DA5F-4308-A283-298543485CE4}"/>
              </a:ext>
            </a:extLst>
          </p:cNvPr>
          <p:cNvGraphicFramePr>
            <a:graphicFrameLocks noChangeAspect="1"/>
          </p:cNvGraphicFramePr>
          <p:nvPr>
            <p:extLst>
              <p:ext uri="{D42A27DB-BD31-4B8C-83A1-F6EECF244321}">
                <p14:modId xmlns:p14="http://schemas.microsoft.com/office/powerpoint/2010/main" val="3220452921"/>
              </p:ext>
            </p:extLst>
          </p:nvPr>
        </p:nvGraphicFramePr>
        <p:xfrm>
          <a:off x="4789137" y="5610971"/>
          <a:ext cx="2933700" cy="784225"/>
        </p:xfrm>
        <a:graphic>
          <a:graphicData uri="http://schemas.openxmlformats.org/presentationml/2006/ole">
            <mc:AlternateContent xmlns:mc="http://schemas.openxmlformats.org/markup-compatibility/2006">
              <mc:Choice xmlns:v="urn:schemas-microsoft-com:vml" Requires="v">
                <p:oleObj spid="_x0000_s49629" name="Equation" r:id="rId7" imgW="1447172" imgH="393529" progId="Equation.DSMT4">
                  <p:embed/>
                </p:oleObj>
              </mc:Choice>
              <mc:Fallback>
                <p:oleObj name="Equation" r:id="rId7" imgW="1447172" imgH="393529" progId="Equation.DSMT4">
                  <p:embed/>
                  <p:pic>
                    <p:nvPicPr>
                      <p:cNvPr id="0" name="Объект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9137" y="5610971"/>
                        <a:ext cx="2933700" cy="784225"/>
                      </a:xfrm>
                      <a:prstGeom prst="rect">
                        <a:avLst/>
                      </a:prstGeom>
                      <a:solidFill>
                        <a:schemeClr val="bg1"/>
                      </a:solidFill>
                      <a:ln>
                        <a:noFill/>
                      </a:ln>
                      <a:extLst/>
                    </p:spPr>
                  </p:pic>
                </p:oleObj>
              </mc:Fallback>
            </mc:AlternateContent>
          </a:graphicData>
        </a:graphic>
      </p:graphicFrame>
      <p:sp>
        <p:nvSpPr>
          <p:cNvPr id="35849" name="TextBox 10">
            <a:extLst>
              <a:ext uri="{FF2B5EF4-FFF2-40B4-BE49-F238E27FC236}">
                <a16:creationId xmlns="" xmlns:a16="http://schemas.microsoft.com/office/drawing/2014/main" id="{4EC60EBB-7681-4417-A061-B80D1B2ED55C}"/>
              </a:ext>
            </a:extLst>
          </p:cNvPr>
          <p:cNvSpPr txBox="1">
            <a:spLocks noChangeArrowheads="1"/>
          </p:cNvSpPr>
          <p:nvPr/>
        </p:nvSpPr>
        <p:spPr bwMode="auto">
          <a:xfrm>
            <a:off x="3781975" y="654625"/>
            <a:ext cx="5354656" cy="22467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dirty="0"/>
              <a:t>Из аналитической геометрии известно -  </a:t>
            </a:r>
            <a:r>
              <a:rPr lang="ru-RU" altLang="ru-RU" sz="2000" b="1" dirty="0">
                <a:solidFill>
                  <a:srgbClr val="FF0000"/>
                </a:solidFill>
              </a:rPr>
              <a:t>если две любых прямых линии лежащих в любой плоскости перпендикулярны какому либо вектору не лежащему в этой плоскости - этот вектор обязательно перпендикулярен этой плоскости!!!</a:t>
            </a:r>
          </a:p>
        </p:txBody>
      </p:sp>
      <p:sp>
        <p:nvSpPr>
          <p:cNvPr id="35850" name="TextBox 11">
            <a:extLst>
              <a:ext uri="{FF2B5EF4-FFF2-40B4-BE49-F238E27FC236}">
                <a16:creationId xmlns="" xmlns:a16="http://schemas.microsoft.com/office/drawing/2014/main" id="{DE8234DF-CD89-4DDC-BC10-BB6FFBC86D37}"/>
              </a:ext>
            </a:extLst>
          </p:cNvPr>
          <p:cNvSpPr txBox="1">
            <a:spLocks noChangeArrowheads="1"/>
          </p:cNvSpPr>
          <p:nvPr/>
        </p:nvSpPr>
        <p:spPr bwMode="auto">
          <a:xfrm>
            <a:off x="3789344" y="3040162"/>
            <a:ext cx="5354656"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solidFill>
                  <a:srgbClr val="3333FF"/>
                </a:solidFill>
              </a:rPr>
              <a:t>Выберем три вектора </a:t>
            </a:r>
            <a:r>
              <a:rPr lang="en-US" altLang="ru-RU" sz="1800" b="1"/>
              <a:t>AB, CB, CA </a:t>
            </a:r>
            <a:r>
              <a:rPr lang="ru-RU" altLang="ru-RU" sz="1800">
                <a:solidFill>
                  <a:srgbClr val="3333FF"/>
                </a:solidFill>
              </a:rPr>
              <a:t>лежащих в плоскости </a:t>
            </a:r>
            <a:r>
              <a:rPr lang="en-US" altLang="ru-RU" sz="1800">
                <a:solidFill>
                  <a:srgbClr val="3333FF"/>
                </a:solidFill>
              </a:rPr>
              <a:t>ABC </a:t>
            </a:r>
            <a:r>
              <a:rPr lang="ru-RU" altLang="ru-RU" sz="1800">
                <a:solidFill>
                  <a:srgbClr val="3333FF"/>
                </a:solidFill>
              </a:rPr>
              <a:t>и определим их величины</a:t>
            </a:r>
          </a:p>
        </p:txBody>
      </p:sp>
      <p:pic>
        <p:nvPicPr>
          <p:cNvPr id="49162" name="Picture 38" descr="N:\Вектор H.tif">
            <a:extLst>
              <a:ext uri="{FF2B5EF4-FFF2-40B4-BE49-F238E27FC236}">
                <a16:creationId xmlns="" xmlns:a16="http://schemas.microsoft.com/office/drawing/2014/main" id="{F6958EBD-BDBB-4CEC-8174-124791D30A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6" y="836712"/>
            <a:ext cx="365125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p:bldP spid="3585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a:extLst>
              <a:ext uri="{FF2B5EF4-FFF2-40B4-BE49-F238E27FC236}">
                <a16:creationId xmlns="" xmlns:a16="http://schemas.microsoft.com/office/drawing/2014/main" id="{D56E2509-8665-4A0E-BDD8-04963CC42EC7}"/>
              </a:ext>
            </a:extLst>
          </p:cNvPr>
          <p:cNvSpPr txBox="1">
            <a:spLocks noChangeArrowheads="1"/>
          </p:cNvSpPr>
          <p:nvPr/>
        </p:nvSpPr>
        <p:spPr bwMode="auto">
          <a:xfrm>
            <a:off x="0" y="0"/>
            <a:ext cx="91440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solidFill>
                  <a:srgbClr val="3333FF"/>
                </a:solidFill>
              </a:rPr>
              <a:t>Два вектора перпендикулярны друг другу, </a:t>
            </a:r>
          </a:p>
          <a:p>
            <a:pPr algn="ctr" eaLnBrk="1" hangingPunct="1">
              <a:spcBef>
                <a:spcPct val="0"/>
              </a:spcBef>
              <a:buFontTx/>
              <a:buNone/>
            </a:pPr>
            <a:r>
              <a:rPr lang="ru-RU" altLang="ru-RU" sz="2800" b="1">
                <a:solidFill>
                  <a:srgbClr val="3333FF"/>
                </a:solidFill>
              </a:rPr>
              <a:t>если их скалярное произведение равно нулю</a:t>
            </a:r>
          </a:p>
        </p:txBody>
      </p:sp>
      <p:graphicFrame>
        <p:nvGraphicFramePr>
          <p:cNvPr id="3" name="Объект 2">
            <a:extLst>
              <a:ext uri="{FF2B5EF4-FFF2-40B4-BE49-F238E27FC236}">
                <a16:creationId xmlns="" xmlns:a16="http://schemas.microsoft.com/office/drawing/2014/main" id="{D6E0E455-EB4F-4071-A199-FDB68DC8F61D}"/>
              </a:ext>
            </a:extLst>
          </p:cNvPr>
          <p:cNvGraphicFramePr>
            <a:graphicFrameLocks noChangeAspect="1"/>
          </p:cNvGraphicFramePr>
          <p:nvPr>
            <p:extLst>
              <p:ext uri="{D42A27DB-BD31-4B8C-83A1-F6EECF244321}">
                <p14:modId xmlns:p14="http://schemas.microsoft.com/office/powerpoint/2010/main" val="625311360"/>
              </p:ext>
            </p:extLst>
          </p:nvPr>
        </p:nvGraphicFramePr>
        <p:xfrm>
          <a:off x="1103313" y="2124869"/>
          <a:ext cx="5643562" cy="862013"/>
        </p:xfrm>
        <a:graphic>
          <a:graphicData uri="http://schemas.openxmlformats.org/presentationml/2006/ole">
            <mc:AlternateContent xmlns:mc="http://schemas.openxmlformats.org/markup-compatibility/2006">
              <mc:Choice xmlns:v="urn:schemas-microsoft-com:vml" Requires="v">
                <p:oleObj spid="_x0000_s51067" name="Equation" r:id="rId3" imgW="3429000" imgH="533400" progId="Equation.DSMT4">
                  <p:embed/>
                </p:oleObj>
              </mc:Choice>
              <mc:Fallback>
                <p:oleObj name="Equation" r:id="rId3" imgW="3429000" imgH="533400" progId="Equation.DSMT4">
                  <p:embed/>
                  <p:pic>
                    <p:nvPicPr>
                      <p:cNvPr id="0" name="Объект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13" y="2124869"/>
                        <a:ext cx="5643562" cy="862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Объект 3">
            <a:extLst>
              <a:ext uri="{FF2B5EF4-FFF2-40B4-BE49-F238E27FC236}">
                <a16:creationId xmlns="" xmlns:a16="http://schemas.microsoft.com/office/drawing/2014/main" id="{CED4DEEB-559E-4CDC-8086-904339472E62}"/>
              </a:ext>
            </a:extLst>
          </p:cNvPr>
          <p:cNvGraphicFramePr>
            <a:graphicFrameLocks noChangeAspect="1"/>
          </p:cNvGraphicFramePr>
          <p:nvPr>
            <p:extLst>
              <p:ext uri="{D42A27DB-BD31-4B8C-83A1-F6EECF244321}">
                <p14:modId xmlns:p14="http://schemas.microsoft.com/office/powerpoint/2010/main" val="3064920424"/>
              </p:ext>
            </p:extLst>
          </p:nvPr>
        </p:nvGraphicFramePr>
        <p:xfrm>
          <a:off x="173930" y="4186129"/>
          <a:ext cx="3959225" cy="579438"/>
        </p:xfrm>
        <a:graphic>
          <a:graphicData uri="http://schemas.openxmlformats.org/presentationml/2006/ole">
            <mc:AlternateContent xmlns:mc="http://schemas.openxmlformats.org/markup-compatibility/2006">
              <mc:Choice xmlns:v="urn:schemas-microsoft-com:vml" Requires="v">
                <p:oleObj spid="_x0000_s51068" name="Equation" r:id="rId5" imgW="3314700" imgH="482600" progId="Equation.DSMT4">
                  <p:embed/>
                </p:oleObj>
              </mc:Choice>
              <mc:Fallback>
                <p:oleObj name="Equation" r:id="rId5" imgW="3314700" imgH="482600" progId="Equation.DSMT4">
                  <p:embed/>
                  <p:pic>
                    <p:nvPicPr>
                      <p:cNvPr id="0" name="Объект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30" y="4186129"/>
                        <a:ext cx="3959225"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Объект 4">
            <a:extLst>
              <a:ext uri="{FF2B5EF4-FFF2-40B4-BE49-F238E27FC236}">
                <a16:creationId xmlns="" xmlns:a16="http://schemas.microsoft.com/office/drawing/2014/main" id="{E0A9A24D-FB6E-4C9E-9938-2350BEE51578}"/>
              </a:ext>
            </a:extLst>
          </p:cNvPr>
          <p:cNvGraphicFramePr>
            <a:graphicFrameLocks noChangeAspect="1"/>
          </p:cNvGraphicFramePr>
          <p:nvPr>
            <p:extLst>
              <p:ext uri="{D42A27DB-BD31-4B8C-83A1-F6EECF244321}">
                <p14:modId xmlns:p14="http://schemas.microsoft.com/office/powerpoint/2010/main" val="1244677080"/>
              </p:ext>
            </p:extLst>
          </p:nvPr>
        </p:nvGraphicFramePr>
        <p:xfrm>
          <a:off x="1103313" y="1124744"/>
          <a:ext cx="5614987" cy="855663"/>
        </p:xfrm>
        <a:graphic>
          <a:graphicData uri="http://schemas.openxmlformats.org/presentationml/2006/ole">
            <mc:AlternateContent xmlns:mc="http://schemas.openxmlformats.org/markup-compatibility/2006">
              <mc:Choice xmlns:v="urn:schemas-microsoft-com:vml" Requires="v">
                <p:oleObj spid="_x0000_s51069" name="Equation" r:id="rId7" imgW="3467100" imgH="533400" progId="Equation.DSMT4">
                  <p:embed/>
                </p:oleObj>
              </mc:Choice>
              <mc:Fallback>
                <p:oleObj name="Equation" r:id="rId7" imgW="3467100" imgH="533400" progId="Equation.DSMT4">
                  <p:embed/>
                  <p:pic>
                    <p:nvPicPr>
                      <p:cNvPr id="0" name="Объект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13" y="1124744"/>
                        <a:ext cx="5614987" cy="85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Объект 5">
            <a:extLst>
              <a:ext uri="{FF2B5EF4-FFF2-40B4-BE49-F238E27FC236}">
                <a16:creationId xmlns="" xmlns:a16="http://schemas.microsoft.com/office/drawing/2014/main" id="{F97952E1-584A-41E7-B42F-FA7B926BD13B}"/>
              </a:ext>
            </a:extLst>
          </p:cNvPr>
          <p:cNvGraphicFramePr>
            <a:graphicFrameLocks noChangeAspect="1"/>
          </p:cNvGraphicFramePr>
          <p:nvPr>
            <p:extLst>
              <p:ext uri="{D42A27DB-BD31-4B8C-83A1-F6EECF244321}">
                <p14:modId xmlns:p14="http://schemas.microsoft.com/office/powerpoint/2010/main" val="959794479"/>
              </p:ext>
            </p:extLst>
          </p:nvPr>
        </p:nvGraphicFramePr>
        <p:xfrm>
          <a:off x="1103313" y="3124994"/>
          <a:ext cx="5643562" cy="862013"/>
        </p:xfrm>
        <a:graphic>
          <a:graphicData uri="http://schemas.openxmlformats.org/presentationml/2006/ole">
            <mc:AlternateContent xmlns:mc="http://schemas.openxmlformats.org/markup-compatibility/2006">
              <mc:Choice xmlns:v="urn:schemas-microsoft-com:vml" Requires="v">
                <p:oleObj spid="_x0000_s51070" name="Equation" r:id="rId9" imgW="3429000" imgH="533400" progId="Equation.DSMT4">
                  <p:embed/>
                </p:oleObj>
              </mc:Choice>
              <mc:Fallback>
                <p:oleObj name="Equation" r:id="rId9" imgW="3429000" imgH="533400" progId="Equation.DSMT4">
                  <p:embed/>
                  <p:pic>
                    <p:nvPicPr>
                      <p:cNvPr id="0" name="Объект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313" y="3124994"/>
                        <a:ext cx="5643562" cy="862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71" name="TextBox 6">
            <a:extLst>
              <a:ext uri="{FF2B5EF4-FFF2-40B4-BE49-F238E27FC236}">
                <a16:creationId xmlns="" xmlns:a16="http://schemas.microsoft.com/office/drawing/2014/main" id="{5144756E-50D6-490E-B1F8-AC8846EFDD10}"/>
              </a:ext>
            </a:extLst>
          </p:cNvPr>
          <p:cNvSpPr txBox="1">
            <a:spLocks noChangeArrowheads="1"/>
          </p:cNvSpPr>
          <p:nvPr/>
        </p:nvSpPr>
        <p:spPr bwMode="auto">
          <a:xfrm>
            <a:off x="4283968" y="4292492"/>
            <a:ext cx="47148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t>Определение векторов обратной решетки</a:t>
            </a:r>
          </a:p>
        </p:txBody>
      </p:sp>
      <p:sp>
        <p:nvSpPr>
          <p:cNvPr id="36872" name="TextBox 7">
            <a:extLst>
              <a:ext uri="{FF2B5EF4-FFF2-40B4-BE49-F238E27FC236}">
                <a16:creationId xmlns="" xmlns:a16="http://schemas.microsoft.com/office/drawing/2014/main" id="{EA2E179A-12FC-4624-8686-143A515AE0B3}"/>
              </a:ext>
            </a:extLst>
          </p:cNvPr>
          <p:cNvSpPr txBox="1">
            <a:spLocks noChangeArrowheads="1"/>
          </p:cNvSpPr>
          <p:nvPr/>
        </p:nvSpPr>
        <p:spPr bwMode="auto">
          <a:xfrm>
            <a:off x="0" y="5042118"/>
            <a:ext cx="9144000" cy="18158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dirty="0">
                <a:solidFill>
                  <a:srgbClr val="FF0000"/>
                </a:solidFill>
              </a:rPr>
              <a:t>Следовательно  вектор обратной решетки </a:t>
            </a:r>
            <a:r>
              <a:rPr lang="en-US" altLang="ru-RU" sz="2800" b="1" dirty="0">
                <a:solidFill>
                  <a:srgbClr val="FF0000"/>
                </a:solidFill>
              </a:rPr>
              <a:t>H </a:t>
            </a:r>
            <a:r>
              <a:rPr lang="ru-RU" altLang="ru-RU" sz="2800" b="1" dirty="0">
                <a:solidFill>
                  <a:srgbClr val="FF0000"/>
                </a:solidFill>
              </a:rPr>
              <a:t>всегда перпендикулярен </a:t>
            </a:r>
          </a:p>
          <a:p>
            <a:pPr algn="ctr" eaLnBrk="1" hangingPunct="1">
              <a:spcBef>
                <a:spcPct val="0"/>
              </a:spcBef>
              <a:buFontTx/>
              <a:buNone/>
            </a:pPr>
            <a:r>
              <a:rPr lang="ru-RU" altLang="ru-RU" sz="2800" b="1" dirty="0">
                <a:solidFill>
                  <a:srgbClr val="FF0000"/>
                </a:solidFill>
              </a:rPr>
              <a:t>плоскости прямой решетки </a:t>
            </a:r>
          </a:p>
          <a:p>
            <a:pPr algn="ctr" eaLnBrk="1" hangingPunct="1">
              <a:spcBef>
                <a:spcPct val="0"/>
              </a:spcBef>
              <a:buFontTx/>
              <a:buNone/>
            </a:pPr>
            <a:r>
              <a:rPr lang="ru-RU" altLang="ru-RU" sz="2800" b="1" dirty="0">
                <a:solidFill>
                  <a:srgbClr val="FF0000"/>
                </a:solidFill>
              </a:rPr>
              <a:t>с индексами Миллера (</a:t>
            </a:r>
            <a:r>
              <a:rPr lang="en-US" altLang="ru-RU" sz="2800" b="1" dirty="0" err="1">
                <a:solidFill>
                  <a:srgbClr val="FF0000"/>
                </a:solidFill>
              </a:rPr>
              <a:t>hkl</a:t>
            </a:r>
            <a:r>
              <a:rPr lang="en-US" altLang="ru-RU" sz="2800" b="1" dirty="0">
                <a:solidFill>
                  <a:srgbClr val="FF0000"/>
                </a:solidFill>
              </a:rPr>
              <a:t>) !!!</a:t>
            </a:r>
            <a:endParaRPr lang="ru-RU" altLang="ru-RU" sz="2800" b="1" dirty="0">
              <a:solidFill>
                <a:srgbClr val="FF0000"/>
              </a:solidFill>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1627414265"/>
              </p:ext>
            </p:extLst>
          </p:nvPr>
        </p:nvGraphicFramePr>
        <p:xfrm>
          <a:off x="6927850" y="1338263"/>
          <a:ext cx="1358900" cy="400050"/>
        </p:xfrm>
        <a:graphic>
          <a:graphicData uri="http://schemas.openxmlformats.org/presentationml/2006/ole">
            <mc:AlternateContent xmlns:mc="http://schemas.openxmlformats.org/markup-compatibility/2006">
              <mc:Choice xmlns:v="urn:schemas-microsoft-com:vml" Requires="v">
                <p:oleObj spid="_x0000_s51071" name="Equation" r:id="rId11" imgW="558720" imgH="164880" progId="Equation.DSMT4">
                  <p:embed/>
                </p:oleObj>
              </mc:Choice>
              <mc:Fallback>
                <p:oleObj name="Equation" r:id="rId11" imgW="558720" imgH="164880" progId="Equation.DSMT4">
                  <p:embed/>
                  <p:pic>
                    <p:nvPicPr>
                      <p:cNvPr id="0" name=""/>
                      <p:cNvPicPr/>
                      <p:nvPr/>
                    </p:nvPicPr>
                    <p:blipFill>
                      <a:blip r:embed="rId12"/>
                      <a:stretch>
                        <a:fillRect/>
                      </a:stretch>
                    </p:blipFill>
                    <p:spPr>
                      <a:xfrm>
                        <a:off x="6927850" y="1338263"/>
                        <a:ext cx="1358900" cy="400050"/>
                      </a:xfrm>
                      <a:prstGeom prst="rect">
                        <a:avLst/>
                      </a:prstGeom>
                      <a:solidFill>
                        <a:schemeClr val="bg1"/>
                      </a:solidFill>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149849303"/>
              </p:ext>
            </p:extLst>
          </p:nvPr>
        </p:nvGraphicFramePr>
        <p:xfrm>
          <a:off x="6913711" y="2330624"/>
          <a:ext cx="1327005" cy="432048"/>
        </p:xfrm>
        <a:graphic>
          <a:graphicData uri="http://schemas.openxmlformats.org/presentationml/2006/ole">
            <mc:AlternateContent xmlns:mc="http://schemas.openxmlformats.org/markup-compatibility/2006">
              <mc:Choice xmlns:v="urn:schemas-microsoft-com:vml" Requires="v">
                <p:oleObj spid="_x0000_s51072" name="Equation" r:id="rId13" imgW="545760" imgH="177480" progId="Equation.DSMT4">
                  <p:embed/>
                </p:oleObj>
              </mc:Choice>
              <mc:Fallback>
                <p:oleObj name="Equation" r:id="rId13" imgW="545760" imgH="177480" progId="Equation.DSMT4">
                  <p:embed/>
                  <p:pic>
                    <p:nvPicPr>
                      <p:cNvPr id="0" name=""/>
                      <p:cNvPicPr/>
                      <p:nvPr/>
                    </p:nvPicPr>
                    <p:blipFill>
                      <a:blip r:embed="rId14"/>
                      <a:stretch>
                        <a:fillRect/>
                      </a:stretch>
                    </p:blipFill>
                    <p:spPr>
                      <a:xfrm>
                        <a:off x="6913711" y="2330624"/>
                        <a:ext cx="1327005" cy="432048"/>
                      </a:xfrm>
                      <a:prstGeom prst="rect">
                        <a:avLst/>
                      </a:prstGeom>
                      <a:solidFill>
                        <a:schemeClr val="bg1"/>
                      </a:solidFill>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3618459583"/>
              </p:ext>
            </p:extLst>
          </p:nvPr>
        </p:nvGraphicFramePr>
        <p:xfrm>
          <a:off x="6913711" y="3338736"/>
          <a:ext cx="1296145" cy="412410"/>
        </p:xfrm>
        <a:graphic>
          <a:graphicData uri="http://schemas.openxmlformats.org/presentationml/2006/ole">
            <mc:AlternateContent xmlns:mc="http://schemas.openxmlformats.org/markup-compatibility/2006">
              <mc:Choice xmlns:v="urn:schemas-microsoft-com:vml" Requires="v">
                <p:oleObj spid="_x0000_s51073" name="Equation" r:id="rId15" imgW="558720" imgH="177480" progId="Equation.DSMT4">
                  <p:embed/>
                </p:oleObj>
              </mc:Choice>
              <mc:Fallback>
                <p:oleObj name="Equation" r:id="rId15" imgW="558720" imgH="177480" progId="Equation.DSMT4">
                  <p:embed/>
                  <p:pic>
                    <p:nvPicPr>
                      <p:cNvPr id="0" name=""/>
                      <p:cNvPicPr/>
                      <p:nvPr/>
                    </p:nvPicPr>
                    <p:blipFill>
                      <a:blip r:embed="rId16"/>
                      <a:stretch>
                        <a:fillRect/>
                      </a:stretch>
                    </p:blipFill>
                    <p:spPr>
                      <a:xfrm>
                        <a:off x="6913711" y="3338736"/>
                        <a:ext cx="1296145" cy="412410"/>
                      </a:xfrm>
                      <a:prstGeom prst="rect">
                        <a:avLst/>
                      </a:prstGeom>
                      <a:solidFill>
                        <a:schemeClr val="bg1"/>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8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71" grpId="0" animBg="1"/>
      <p:bldP spid="3687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D:\плоскости.tif">
            <a:extLst>
              <a:ext uri="{FF2B5EF4-FFF2-40B4-BE49-F238E27FC236}">
                <a16:creationId xmlns="" xmlns:a16="http://schemas.microsoft.com/office/drawing/2014/main" id="{77F3FB4F-7DD6-464C-9F32-F0FED1714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 y="2564904"/>
            <a:ext cx="4191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6">
            <a:extLst>
              <a:ext uri="{FF2B5EF4-FFF2-40B4-BE49-F238E27FC236}">
                <a16:creationId xmlns="" xmlns:a16="http://schemas.microsoft.com/office/drawing/2014/main" id="{DCF64506-6624-4A27-8A6A-30C9256CC9B5}"/>
              </a:ext>
            </a:extLst>
          </p:cNvPr>
          <p:cNvSpPr>
            <a:spLocks noChangeArrowheads="1"/>
          </p:cNvSpPr>
          <p:nvPr/>
        </p:nvSpPr>
        <p:spPr bwMode="auto">
          <a:xfrm>
            <a:off x="32560" y="866775"/>
            <a:ext cx="9144001" cy="1250950"/>
          </a:xfrm>
          <a:prstGeom prst="rect">
            <a:avLst/>
          </a:prstGeom>
          <a:solidFill>
            <a:schemeClr val="accent1"/>
          </a:solidFill>
          <a:ln w="38100">
            <a:solidFill>
              <a:srgbClr val="3333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800"/>
          </a:p>
        </p:txBody>
      </p:sp>
      <p:sp>
        <p:nvSpPr>
          <p:cNvPr id="5" name="Text Box 12">
            <a:extLst>
              <a:ext uri="{FF2B5EF4-FFF2-40B4-BE49-F238E27FC236}">
                <a16:creationId xmlns="" xmlns:a16="http://schemas.microsoft.com/office/drawing/2014/main" id="{DE5E2A28-9F1D-4481-8808-3DCB876B3ED0}"/>
              </a:ext>
            </a:extLst>
          </p:cNvPr>
          <p:cNvSpPr txBox="1">
            <a:spLocks noChangeArrowheads="1"/>
          </p:cNvSpPr>
          <p:nvPr/>
        </p:nvSpPr>
        <p:spPr bwMode="auto">
          <a:xfrm>
            <a:off x="2026461" y="986934"/>
            <a:ext cx="4546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ru-RU" altLang="ru-RU" sz="1400"/>
          </a:p>
        </p:txBody>
      </p:sp>
      <p:sp>
        <p:nvSpPr>
          <p:cNvPr id="6" name="Text Box 7">
            <a:extLst>
              <a:ext uri="{FF2B5EF4-FFF2-40B4-BE49-F238E27FC236}">
                <a16:creationId xmlns="" xmlns:a16="http://schemas.microsoft.com/office/drawing/2014/main" id="{FF78B4E3-D726-46B6-AF08-83BEBB9CE005}"/>
              </a:ext>
            </a:extLst>
          </p:cNvPr>
          <p:cNvSpPr txBox="1">
            <a:spLocks noChangeArrowheads="1"/>
          </p:cNvSpPr>
          <p:nvPr/>
        </p:nvSpPr>
        <p:spPr bwMode="auto">
          <a:xfrm>
            <a:off x="175436" y="1004396"/>
            <a:ext cx="885825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000">
                <a:solidFill>
                  <a:srgbClr val="FF0000"/>
                </a:solidFill>
              </a:rPr>
              <a:t>2. </a:t>
            </a:r>
            <a:r>
              <a:rPr lang="ru-RU" altLang="ru-RU" sz="2000" b="1">
                <a:solidFill>
                  <a:srgbClr val="FF0000"/>
                </a:solidFill>
              </a:rPr>
              <a:t>Модуль вектора обратной решетки </a:t>
            </a:r>
            <a:r>
              <a:rPr lang="en-US" altLang="ru-RU" sz="2000" b="1">
                <a:solidFill>
                  <a:srgbClr val="FF0000"/>
                </a:solidFill>
              </a:rPr>
              <a:t>H</a:t>
            </a:r>
            <a:r>
              <a:rPr lang="ru-RU" altLang="ru-RU" sz="2000" b="1">
                <a:solidFill>
                  <a:srgbClr val="FF0000"/>
                </a:solidFill>
              </a:rPr>
              <a:t> всегда равен</a:t>
            </a:r>
            <a:r>
              <a:rPr lang="en-US" altLang="ru-RU" sz="2000" b="1">
                <a:solidFill>
                  <a:srgbClr val="FF0000"/>
                </a:solidFill>
              </a:rPr>
              <a:t> </a:t>
            </a:r>
            <a:r>
              <a:rPr lang="ru-RU" altLang="ru-RU" sz="2000" b="1">
                <a:solidFill>
                  <a:srgbClr val="FF0000"/>
                </a:solidFill>
              </a:rPr>
              <a:t>обратной величине межплоскостного расстояния  для плоскостей прямой решетки с индексами (</a:t>
            </a:r>
            <a:r>
              <a:rPr lang="en-US" altLang="ru-RU" sz="2000" b="1" i="1">
                <a:solidFill>
                  <a:srgbClr val="FF0000"/>
                </a:solidFill>
              </a:rPr>
              <a:t>hkl</a:t>
            </a:r>
            <a:r>
              <a:rPr lang="ru-RU" altLang="ru-RU" sz="2000" b="1">
                <a:solidFill>
                  <a:srgbClr val="FF0000"/>
                </a:solidFill>
              </a:rPr>
              <a:t>)</a:t>
            </a:r>
            <a:r>
              <a:rPr lang="ru-RU" altLang="ru-RU" sz="2000" b="1"/>
              <a:t> </a:t>
            </a:r>
          </a:p>
        </p:txBody>
      </p:sp>
      <p:sp>
        <p:nvSpPr>
          <p:cNvPr id="7" name="Text Box 8">
            <a:extLst>
              <a:ext uri="{FF2B5EF4-FFF2-40B4-BE49-F238E27FC236}">
                <a16:creationId xmlns="" xmlns:a16="http://schemas.microsoft.com/office/drawing/2014/main" id="{6D8941D5-59DE-4362-824A-444664D87C42}"/>
              </a:ext>
            </a:extLst>
          </p:cNvPr>
          <p:cNvSpPr txBox="1">
            <a:spLocks noChangeArrowheads="1"/>
          </p:cNvSpPr>
          <p:nvPr/>
        </p:nvSpPr>
        <p:spPr bwMode="auto">
          <a:xfrm>
            <a:off x="4251249" y="2463827"/>
            <a:ext cx="4878387"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a:solidFill>
                  <a:srgbClr val="3333FF"/>
                </a:solidFill>
              </a:rPr>
              <a:t>Любую трехмерную решетку (любой симметрии) можно представить как набор семейств параллельных плоскостей с индексами (</a:t>
            </a:r>
            <a:r>
              <a:rPr lang="en-US" altLang="ru-RU" sz="2000" i="1">
                <a:solidFill>
                  <a:srgbClr val="3333FF"/>
                </a:solidFill>
              </a:rPr>
              <a:t>hkl</a:t>
            </a:r>
            <a:r>
              <a:rPr lang="ru-RU" altLang="ru-RU" sz="2000">
                <a:solidFill>
                  <a:srgbClr val="3333FF"/>
                </a:solidFill>
              </a:rPr>
              <a:t>)</a:t>
            </a:r>
            <a:r>
              <a:rPr lang="en-US" altLang="ru-RU" sz="2000">
                <a:solidFill>
                  <a:srgbClr val="3333FF"/>
                </a:solidFill>
              </a:rPr>
              <a:t>, (</a:t>
            </a:r>
            <a:r>
              <a:rPr lang="en-US" altLang="ru-RU" sz="2000" i="1">
                <a:solidFill>
                  <a:srgbClr val="3333FF"/>
                </a:solidFill>
              </a:rPr>
              <a:t>h</a:t>
            </a:r>
            <a:r>
              <a:rPr lang="en-US" altLang="ru-RU" sz="2000" i="1" baseline="-25000">
                <a:solidFill>
                  <a:srgbClr val="3333FF"/>
                </a:solidFill>
              </a:rPr>
              <a:t>1</a:t>
            </a:r>
            <a:r>
              <a:rPr lang="en-US" altLang="ru-RU" sz="2000" i="1">
                <a:solidFill>
                  <a:srgbClr val="3333FF"/>
                </a:solidFill>
              </a:rPr>
              <a:t>k</a:t>
            </a:r>
            <a:r>
              <a:rPr lang="en-US" altLang="ru-RU" sz="2000" i="1" baseline="-25000">
                <a:solidFill>
                  <a:srgbClr val="3333FF"/>
                </a:solidFill>
              </a:rPr>
              <a:t>1</a:t>
            </a:r>
            <a:r>
              <a:rPr lang="en-US" altLang="ru-RU" sz="2000" i="1">
                <a:solidFill>
                  <a:srgbClr val="3333FF"/>
                </a:solidFill>
              </a:rPr>
              <a:t>l</a:t>
            </a:r>
            <a:r>
              <a:rPr lang="en-US" altLang="ru-RU" sz="2000" i="1" baseline="-25000">
                <a:solidFill>
                  <a:srgbClr val="3333FF"/>
                </a:solidFill>
              </a:rPr>
              <a:t>1</a:t>
            </a:r>
            <a:r>
              <a:rPr lang="en-US" altLang="ru-RU" sz="2000">
                <a:solidFill>
                  <a:srgbClr val="3333FF"/>
                </a:solidFill>
              </a:rPr>
              <a:t>), (</a:t>
            </a:r>
            <a:r>
              <a:rPr lang="en-US" altLang="ru-RU" sz="2000" i="1">
                <a:solidFill>
                  <a:srgbClr val="3333FF"/>
                </a:solidFill>
              </a:rPr>
              <a:t>h</a:t>
            </a:r>
            <a:r>
              <a:rPr lang="en-US" altLang="ru-RU" sz="2000" i="1" baseline="-25000">
                <a:solidFill>
                  <a:srgbClr val="3333FF"/>
                </a:solidFill>
              </a:rPr>
              <a:t>2</a:t>
            </a:r>
            <a:r>
              <a:rPr lang="en-US" altLang="ru-RU" sz="2000" i="1">
                <a:solidFill>
                  <a:srgbClr val="3333FF"/>
                </a:solidFill>
              </a:rPr>
              <a:t>k</a:t>
            </a:r>
            <a:r>
              <a:rPr lang="en-US" altLang="ru-RU" sz="2000" i="1" baseline="-25000">
                <a:solidFill>
                  <a:srgbClr val="3333FF"/>
                </a:solidFill>
              </a:rPr>
              <a:t>2</a:t>
            </a:r>
            <a:r>
              <a:rPr lang="en-US" altLang="ru-RU" sz="2000" i="1">
                <a:solidFill>
                  <a:srgbClr val="3333FF"/>
                </a:solidFill>
              </a:rPr>
              <a:t>l</a:t>
            </a:r>
            <a:r>
              <a:rPr lang="en-US" altLang="ru-RU" sz="2000" i="1" baseline="-25000">
                <a:solidFill>
                  <a:srgbClr val="3333FF"/>
                </a:solidFill>
              </a:rPr>
              <a:t>2</a:t>
            </a:r>
            <a:r>
              <a:rPr lang="en-US" altLang="ru-RU" sz="2000">
                <a:solidFill>
                  <a:srgbClr val="3333FF"/>
                </a:solidFill>
              </a:rPr>
              <a:t>), …</a:t>
            </a:r>
            <a:r>
              <a:rPr lang="ru-RU" altLang="ru-RU" sz="2000">
                <a:solidFill>
                  <a:srgbClr val="3333FF"/>
                </a:solidFill>
              </a:rPr>
              <a:t>. </a:t>
            </a:r>
          </a:p>
        </p:txBody>
      </p:sp>
      <p:sp>
        <p:nvSpPr>
          <p:cNvPr id="32775" name="TextBox 1">
            <a:extLst>
              <a:ext uri="{FF2B5EF4-FFF2-40B4-BE49-F238E27FC236}">
                <a16:creationId xmlns="" xmlns:a16="http://schemas.microsoft.com/office/drawing/2014/main" id="{0A6B8507-1890-4B7D-B751-C88AC29E1B4C}"/>
              </a:ext>
            </a:extLst>
          </p:cNvPr>
          <p:cNvSpPr txBox="1">
            <a:spLocks noChangeArrowheads="1"/>
          </p:cNvSpPr>
          <p:nvPr/>
        </p:nvSpPr>
        <p:spPr bwMode="auto">
          <a:xfrm>
            <a:off x="4267200" y="4117199"/>
            <a:ext cx="48768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000" b="1"/>
              <a:t>Каждое семейство плоскостей характеризуется определенным межплоскостным расстоянием </a:t>
            </a:r>
            <a:r>
              <a:rPr lang="en-US" altLang="ru-RU" sz="2000" b="1"/>
              <a:t>d</a:t>
            </a:r>
            <a:r>
              <a:rPr lang="en-US" altLang="ru-RU" sz="2000" b="1" baseline="-25000"/>
              <a:t>hkl</a:t>
            </a:r>
            <a:endParaRPr lang="ru-RU" altLang="ru-RU" sz="2000" b="1" baseline="-25000"/>
          </a:p>
        </p:txBody>
      </p:sp>
      <p:graphicFrame>
        <p:nvGraphicFramePr>
          <p:cNvPr id="3" name="Объект 2">
            <a:extLst>
              <a:ext uri="{FF2B5EF4-FFF2-40B4-BE49-F238E27FC236}">
                <a16:creationId xmlns="" xmlns:a16="http://schemas.microsoft.com/office/drawing/2014/main" id="{7EABC614-CB7E-446D-8A99-3325B3912BC6}"/>
              </a:ext>
            </a:extLst>
          </p:cNvPr>
          <p:cNvGraphicFramePr>
            <a:graphicFrameLocks noChangeAspect="1"/>
          </p:cNvGraphicFramePr>
          <p:nvPr>
            <p:extLst>
              <p:ext uri="{D42A27DB-BD31-4B8C-83A1-F6EECF244321}">
                <p14:modId xmlns:p14="http://schemas.microsoft.com/office/powerpoint/2010/main" val="1923511693"/>
              </p:ext>
            </p:extLst>
          </p:nvPr>
        </p:nvGraphicFramePr>
        <p:xfrm>
          <a:off x="5796136" y="5588775"/>
          <a:ext cx="1368771" cy="962214"/>
        </p:xfrm>
        <a:graphic>
          <a:graphicData uri="http://schemas.openxmlformats.org/presentationml/2006/ole">
            <mc:AlternateContent xmlns:mc="http://schemas.openxmlformats.org/markup-compatibility/2006">
              <mc:Choice xmlns:v="urn:schemas-microsoft-com:vml" Requires="v">
                <p:oleObj spid="_x0000_s51347" name="Equation" r:id="rId4" imgW="609336" imgH="431613" progId="Equation.DSMT4">
                  <p:embed/>
                </p:oleObj>
              </mc:Choice>
              <mc:Fallback>
                <p:oleObj name="Equation" r:id="rId4" imgW="609336" imgH="431613" progId="Equation.DSMT4">
                  <p:embed/>
                  <p:pic>
                    <p:nvPicPr>
                      <p:cNvPr id="0" name="Объект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5588775"/>
                        <a:ext cx="1368771" cy="962214"/>
                      </a:xfrm>
                      <a:prstGeom prst="rect">
                        <a:avLst/>
                      </a:prstGeom>
                      <a:solidFill>
                        <a:schemeClr val="bg1"/>
                      </a:solidFill>
                      <a:ln>
                        <a:noFill/>
                      </a:ln>
                      <a:extLst/>
                    </p:spPr>
                  </p:pic>
                </p:oleObj>
              </mc:Fallback>
            </mc:AlternateContent>
          </a:graphicData>
        </a:graphic>
      </p:graphicFrame>
      <p:sp>
        <p:nvSpPr>
          <p:cNvPr id="13321" name="TextBox 1">
            <a:extLst>
              <a:ext uri="{FF2B5EF4-FFF2-40B4-BE49-F238E27FC236}">
                <a16:creationId xmlns="" xmlns:a16="http://schemas.microsoft.com/office/drawing/2014/main" id="{83852D03-23E7-4465-85F2-71430511510D}"/>
              </a:ext>
            </a:extLst>
          </p:cNvPr>
          <p:cNvSpPr txBox="1">
            <a:spLocks noChangeArrowheads="1"/>
          </p:cNvSpPr>
          <p:nvPr/>
        </p:nvSpPr>
        <p:spPr bwMode="auto">
          <a:xfrm>
            <a:off x="5048002" y="5176043"/>
            <a:ext cx="30210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1800" b="1">
                <a:solidFill>
                  <a:srgbClr val="FF0000"/>
                </a:solidFill>
              </a:rPr>
              <a:t>Требуется доказать, что </a:t>
            </a:r>
          </a:p>
        </p:txBody>
      </p:sp>
      <p:sp>
        <p:nvSpPr>
          <p:cNvPr id="13" name="TextBox 12">
            <a:extLst>
              <a:ext uri="{FF2B5EF4-FFF2-40B4-BE49-F238E27FC236}">
                <a16:creationId xmlns="" xmlns:a16="http://schemas.microsoft.com/office/drawing/2014/main" id="{556915CE-DD8F-4702-883D-7CCD1FB6CD94}"/>
              </a:ext>
            </a:extLst>
          </p:cNvPr>
          <p:cNvSpPr txBox="1"/>
          <p:nvPr/>
        </p:nvSpPr>
        <p:spPr>
          <a:xfrm>
            <a:off x="-5032" y="-2547"/>
            <a:ext cx="9149031" cy="523220"/>
          </a:xfrm>
          <a:prstGeom prst="rect">
            <a:avLst/>
          </a:prstGeom>
          <a:solidFill>
            <a:schemeClr val="bg1"/>
          </a:solidFill>
        </p:spPr>
        <p:txBody>
          <a:bodyPr wrap="square" rtlCol="0">
            <a:spAutoFit/>
          </a:bodyPr>
          <a:lstStyle/>
          <a:p>
            <a:pPr algn="ctr"/>
            <a:r>
              <a:rPr lang="ru-RU" sz="2800" dirty="0"/>
              <a:t>Докажем еще одну теорему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32775" grpId="0" animBg="1"/>
      <p:bldP spid="133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Box 2">
            <a:extLst>
              <a:ext uri="{FF2B5EF4-FFF2-40B4-BE49-F238E27FC236}">
                <a16:creationId xmlns="" xmlns:a16="http://schemas.microsoft.com/office/drawing/2014/main" id="{9AA06386-DACC-4546-8F1F-9F2408991DB6}"/>
              </a:ext>
            </a:extLst>
          </p:cNvPr>
          <p:cNvSpPr txBox="1">
            <a:spLocks noChangeArrowheads="1"/>
          </p:cNvSpPr>
          <p:nvPr/>
        </p:nvSpPr>
        <p:spPr bwMode="auto">
          <a:xfrm>
            <a:off x="0" y="0"/>
            <a:ext cx="9144000"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000" b="1">
                <a:solidFill>
                  <a:srgbClr val="3333FF"/>
                </a:solidFill>
              </a:rPr>
              <a:t>Выберем в пространстве кристалла любую плоскость </a:t>
            </a:r>
            <a:r>
              <a:rPr lang="en-US" altLang="ru-RU" sz="2000" b="1">
                <a:solidFill>
                  <a:srgbClr val="3333FF"/>
                </a:solidFill>
              </a:rPr>
              <a:t>ABC </a:t>
            </a:r>
            <a:r>
              <a:rPr lang="ru-RU" altLang="ru-RU" sz="2000" b="1">
                <a:solidFill>
                  <a:srgbClr val="3333FF"/>
                </a:solidFill>
              </a:rPr>
              <a:t>с идексами Миллера (</a:t>
            </a:r>
            <a:r>
              <a:rPr lang="en-US" altLang="ru-RU" sz="2000" b="1" i="1">
                <a:solidFill>
                  <a:srgbClr val="3333FF"/>
                </a:solidFill>
              </a:rPr>
              <a:t>hkl</a:t>
            </a:r>
            <a:r>
              <a:rPr lang="ru-RU" altLang="ru-RU" sz="2000" b="1">
                <a:solidFill>
                  <a:srgbClr val="3333FF"/>
                </a:solidFill>
              </a:rPr>
              <a:t>). Пусть вектор </a:t>
            </a:r>
            <a:r>
              <a:rPr lang="en-US" altLang="ru-RU" sz="2000" b="1">
                <a:solidFill>
                  <a:srgbClr val="3333FF"/>
                </a:solidFill>
              </a:rPr>
              <a:t>n - </a:t>
            </a:r>
            <a:r>
              <a:rPr lang="ru-RU" altLang="ru-RU" sz="2000" b="1">
                <a:solidFill>
                  <a:srgbClr val="3333FF"/>
                </a:solidFill>
              </a:rPr>
              <a:t>единичный вектор нормали к этой плоскости, а вектор </a:t>
            </a:r>
            <a:r>
              <a:rPr lang="en-US" altLang="ru-RU" sz="2000" b="1">
                <a:solidFill>
                  <a:srgbClr val="3333FF"/>
                </a:solidFill>
              </a:rPr>
              <a:t>R - </a:t>
            </a:r>
            <a:r>
              <a:rPr lang="ru-RU" altLang="ru-RU" sz="2000" b="1">
                <a:solidFill>
                  <a:srgbClr val="3333FF"/>
                </a:solidFill>
              </a:rPr>
              <a:t>текущий радиус</a:t>
            </a:r>
            <a:r>
              <a:rPr lang="en-US" altLang="ru-RU" sz="2000" b="1">
                <a:solidFill>
                  <a:srgbClr val="3333FF"/>
                </a:solidFill>
              </a:rPr>
              <a:t>-</a:t>
            </a:r>
            <a:r>
              <a:rPr lang="ru-RU" altLang="ru-RU" sz="2000" b="1">
                <a:solidFill>
                  <a:srgbClr val="3333FF"/>
                </a:solidFill>
              </a:rPr>
              <a:t>вектор точки лежащей на плоскости </a:t>
            </a:r>
            <a:r>
              <a:rPr lang="en-US" altLang="ru-RU" sz="2000" b="1">
                <a:solidFill>
                  <a:srgbClr val="3333FF"/>
                </a:solidFill>
              </a:rPr>
              <a:t>ABC</a:t>
            </a:r>
            <a:r>
              <a:rPr lang="ru-RU" altLang="ru-RU" sz="2000" b="1">
                <a:solidFill>
                  <a:srgbClr val="3333FF"/>
                </a:solidFill>
              </a:rPr>
              <a:t>. Пусть также </a:t>
            </a:r>
            <a:r>
              <a:rPr lang="el-GR" altLang="ru-RU" sz="2000" b="1">
                <a:solidFill>
                  <a:srgbClr val="3333FF"/>
                </a:solidFill>
              </a:rPr>
              <a:t>σ</a:t>
            </a:r>
            <a:r>
              <a:rPr lang="en-US" altLang="ru-RU" sz="2000" b="1">
                <a:solidFill>
                  <a:srgbClr val="3333FF"/>
                </a:solidFill>
              </a:rPr>
              <a:t> – </a:t>
            </a:r>
            <a:r>
              <a:rPr lang="ru-RU" altLang="ru-RU" sz="2000" b="1">
                <a:solidFill>
                  <a:srgbClr val="3333FF"/>
                </a:solidFill>
              </a:rPr>
              <a:t>кратчайшее расстояние от начала координат до плоскости </a:t>
            </a:r>
            <a:r>
              <a:rPr lang="en-US" altLang="ru-RU" sz="2000" b="1">
                <a:solidFill>
                  <a:srgbClr val="3333FF"/>
                </a:solidFill>
              </a:rPr>
              <a:t>ABC</a:t>
            </a:r>
            <a:endParaRPr lang="ru-RU" altLang="ru-RU" sz="2000" b="1">
              <a:solidFill>
                <a:srgbClr val="3333FF"/>
              </a:solidFill>
            </a:endParaRPr>
          </a:p>
        </p:txBody>
      </p:sp>
      <p:sp>
        <p:nvSpPr>
          <p:cNvPr id="38916" name="TextBox 3">
            <a:extLst>
              <a:ext uri="{FF2B5EF4-FFF2-40B4-BE49-F238E27FC236}">
                <a16:creationId xmlns="" xmlns:a16="http://schemas.microsoft.com/office/drawing/2014/main" id="{4C27BD1D-E980-4E08-91AF-A02226389FFF}"/>
              </a:ext>
            </a:extLst>
          </p:cNvPr>
          <p:cNvSpPr txBox="1">
            <a:spLocks noChangeArrowheads="1"/>
          </p:cNvSpPr>
          <p:nvPr/>
        </p:nvSpPr>
        <p:spPr bwMode="auto">
          <a:xfrm>
            <a:off x="3357563" y="1785938"/>
            <a:ext cx="5786437"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1800" b="1">
                <a:solidFill>
                  <a:srgbClr val="3333FF"/>
                </a:solidFill>
              </a:rPr>
              <a:t>Тогда уравнение такой плоскости можно записать в виде</a:t>
            </a:r>
            <a:endParaRPr lang="ru-RU" altLang="ru-RU" sz="1800" b="1"/>
          </a:p>
        </p:txBody>
      </p:sp>
      <p:graphicFrame>
        <p:nvGraphicFramePr>
          <p:cNvPr id="5" name="Объект 4">
            <a:extLst>
              <a:ext uri="{FF2B5EF4-FFF2-40B4-BE49-F238E27FC236}">
                <a16:creationId xmlns="" xmlns:a16="http://schemas.microsoft.com/office/drawing/2014/main" id="{D52F112F-AA26-47A3-8A8C-B7395FC3F8DA}"/>
              </a:ext>
            </a:extLst>
          </p:cNvPr>
          <p:cNvGraphicFramePr>
            <a:graphicFrameLocks noChangeAspect="1"/>
          </p:cNvGraphicFramePr>
          <p:nvPr/>
        </p:nvGraphicFramePr>
        <p:xfrm>
          <a:off x="3357563" y="2492375"/>
          <a:ext cx="2290762" cy="863600"/>
        </p:xfrm>
        <a:graphic>
          <a:graphicData uri="http://schemas.openxmlformats.org/presentationml/2006/ole">
            <mc:AlternateContent xmlns:mc="http://schemas.openxmlformats.org/markup-compatibility/2006">
              <mc:Choice xmlns:v="urn:schemas-microsoft-com:vml" Requires="v">
                <p:oleObj spid="_x0000_s52784" name="Equation" r:id="rId3" imgW="672808" imgH="253890" progId="Equation.DSMT4">
                  <p:embed/>
                </p:oleObj>
              </mc:Choice>
              <mc:Fallback>
                <p:oleObj name="Equation" r:id="rId3" imgW="672808" imgH="253890" progId="Equation.DSMT4">
                  <p:embed/>
                  <p:pic>
                    <p:nvPicPr>
                      <p:cNvPr id="0" name="Объе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563" y="2492375"/>
                        <a:ext cx="2290762" cy="86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Объект 6">
            <a:extLst>
              <a:ext uri="{FF2B5EF4-FFF2-40B4-BE49-F238E27FC236}">
                <a16:creationId xmlns="" xmlns:a16="http://schemas.microsoft.com/office/drawing/2014/main" id="{C4CDDA04-B78F-4249-A2B5-A95ACE4C4B71}"/>
              </a:ext>
            </a:extLst>
          </p:cNvPr>
          <p:cNvGraphicFramePr>
            <a:graphicFrameLocks noChangeAspect="1"/>
          </p:cNvGraphicFramePr>
          <p:nvPr/>
        </p:nvGraphicFramePr>
        <p:xfrm>
          <a:off x="2403475" y="5572125"/>
          <a:ext cx="4279900" cy="1143000"/>
        </p:xfrm>
        <a:graphic>
          <a:graphicData uri="http://schemas.openxmlformats.org/presentationml/2006/ole">
            <mc:AlternateContent xmlns:mc="http://schemas.openxmlformats.org/markup-compatibility/2006">
              <mc:Choice xmlns:v="urn:schemas-microsoft-com:vml" Requires="v">
                <p:oleObj spid="_x0000_s52785" name="Equation" r:id="rId5" imgW="1040948" imgH="279279" progId="Equation.DSMT4">
                  <p:embed/>
                </p:oleObj>
              </mc:Choice>
              <mc:Fallback>
                <p:oleObj name="Equation" r:id="rId5" imgW="1040948" imgH="279279" progId="Equation.DSMT4">
                  <p:embed/>
                  <p:pic>
                    <p:nvPicPr>
                      <p:cNvPr id="0" name="Объект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75" y="5572125"/>
                        <a:ext cx="42799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0" name="TextBox 7">
            <a:extLst>
              <a:ext uri="{FF2B5EF4-FFF2-40B4-BE49-F238E27FC236}">
                <a16:creationId xmlns="" xmlns:a16="http://schemas.microsoft.com/office/drawing/2014/main" id="{C359EBFA-9634-476D-BD8E-FC5A5F22F3EF}"/>
              </a:ext>
            </a:extLst>
          </p:cNvPr>
          <p:cNvSpPr txBox="1">
            <a:spLocks noChangeArrowheads="1"/>
          </p:cNvSpPr>
          <p:nvPr/>
        </p:nvSpPr>
        <p:spPr bwMode="auto">
          <a:xfrm>
            <a:off x="3357563" y="3500438"/>
            <a:ext cx="5786437"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1800"/>
              <a:t>Здесь </a:t>
            </a:r>
            <a:r>
              <a:rPr lang="en-US" altLang="ru-RU" sz="1800" i="1"/>
              <a:t>d</a:t>
            </a:r>
            <a:r>
              <a:rPr lang="ru-RU" altLang="ru-RU" sz="1800"/>
              <a:t> межплоскостное расстояние для этой системы плоскостей, </a:t>
            </a:r>
            <a:r>
              <a:rPr lang="en-US" altLang="ru-RU" sz="1800" i="1"/>
              <a:t>s</a:t>
            </a:r>
            <a:r>
              <a:rPr lang="ru-RU" altLang="ru-RU" sz="1800"/>
              <a:t> – целое число (например, для плоскости проходящей через начало координат </a:t>
            </a:r>
            <a:r>
              <a:rPr lang="en-US" altLang="ru-RU" sz="1800" i="1"/>
              <a:t>s</a:t>
            </a:r>
            <a:r>
              <a:rPr lang="ru-RU" altLang="ru-RU" sz="1800" i="1"/>
              <a:t>=0</a:t>
            </a:r>
            <a:r>
              <a:rPr lang="ru-RU" altLang="ru-RU" sz="1800"/>
              <a:t>) </a:t>
            </a:r>
          </a:p>
        </p:txBody>
      </p:sp>
      <p:graphicFrame>
        <p:nvGraphicFramePr>
          <p:cNvPr id="38921" name="Объект 8">
            <a:extLst>
              <a:ext uri="{FF2B5EF4-FFF2-40B4-BE49-F238E27FC236}">
                <a16:creationId xmlns="" xmlns:a16="http://schemas.microsoft.com/office/drawing/2014/main" id="{279E2A7C-FC67-4B56-9133-FA3907C9D38D}"/>
              </a:ext>
            </a:extLst>
          </p:cNvPr>
          <p:cNvGraphicFramePr>
            <a:graphicFrameLocks noChangeAspect="1"/>
          </p:cNvGraphicFramePr>
          <p:nvPr/>
        </p:nvGraphicFramePr>
        <p:xfrm>
          <a:off x="7164388" y="2565400"/>
          <a:ext cx="1519237" cy="639763"/>
        </p:xfrm>
        <a:graphic>
          <a:graphicData uri="http://schemas.openxmlformats.org/presentationml/2006/ole">
            <mc:AlternateContent xmlns:mc="http://schemas.openxmlformats.org/markup-compatibility/2006">
              <mc:Choice xmlns:v="urn:schemas-microsoft-com:vml" Requires="v">
                <p:oleObj spid="_x0000_s52786" name="Equation" r:id="rId7" imgW="393359" imgH="177646" progId="Equation.DSMT4">
                  <p:embed/>
                </p:oleObj>
              </mc:Choice>
              <mc:Fallback>
                <p:oleObj name="Equation" r:id="rId7" imgW="393359" imgH="177646" progId="Equation.DSMT4">
                  <p:embed/>
                  <p:pic>
                    <p:nvPicPr>
                      <p:cNvPr id="0" name="Объект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388" y="2565400"/>
                        <a:ext cx="1519237"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14">
            <a:extLst>
              <a:ext uri="{FF2B5EF4-FFF2-40B4-BE49-F238E27FC236}">
                <a16:creationId xmlns="" xmlns:a16="http://schemas.microsoft.com/office/drawing/2014/main" id="{650BDD3B-C2D3-45D0-98BE-B68F573DB173}"/>
              </a:ext>
            </a:extLst>
          </p:cNvPr>
          <p:cNvGraphicFramePr>
            <a:graphicFrameLocks noChangeAspect="1"/>
          </p:cNvGraphicFramePr>
          <p:nvPr/>
        </p:nvGraphicFramePr>
        <p:xfrm>
          <a:off x="3357563" y="4786313"/>
          <a:ext cx="1884362" cy="714375"/>
        </p:xfrm>
        <a:graphic>
          <a:graphicData uri="http://schemas.openxmlformats.org/presentationml/2006/ole">
            <mc:AlternateContent xmlns:mc="http://schemas.openxmlformats.org/markup-compatibility/2006">
              <mc:Choice xmlns:v="urn:schemas-microsoft-com:vml" Requires="v">
                <p:oleObj spid="_x0000_s52787" name="Equation" r:id="rId9" imgW="685800" imgH="254000" progId="Equation.DSMT4">
                  <p:embed/>
                </p:oleObj>
              </mc:Choice>
              <mc:Fallback>
                <p:oleObj name="Equation" r:id="rId9" imgW="685800" imgH="254000" progId="Equation.DSMT4">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7563" y="4786313"/>
                        <a:ext cx="1884362" cy="714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15">
            <a:extLst>
              <a:ext uri="{FF2B5EF4-FFF2-40B4-BE49-F238E27FC236}">
                <a16:creationId xmlns="" xmlns:a16="http://schemas.microsoft.com/office/drawing/2014/main" id="{987FD5C7-F86B-4C9D-A226-0A09815C5B9D}"/>
              </a:ext>
            </a:extLst>
          </p:cNvPr>
          <p:cNvSpPr txBox="1">
            <a:spLocks noChangeArrowheads="1"/>
          </p:cNvSpPr>
          <p:nvPr/>
        </p:nvSpPr>
        <p:spPr bwMode="auto">
          <a:xfrm>
            <a:off x="5429250" y="4786313"/>
            <a:ext cx="37147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a:solidFill>
                  <a:srgbClr val="3333FF"/>
                </a:solidFill>
              </a:rPr>
              <a:t>- единичный вектор нормали к плоскость </a:t>
            </a:r>
          </a:p>
        </p:txBody>
      </p:sp>
      <p:pic>
        <p:nvPicPr>
          <p:cNvPr id="33802" name="Picture 12" descr="D:\RL.tif">
            <a:extLst>
              <a:ext uri="{FF2B5EF4-FFF2-40B4-BE49-F238E27FC236}">
                <a16:creationId xmlns="" xmlns:a16="http://schemas.microsoft.com/office/drawing/2014/main" id="{E8FC34A1-A4C2-4366-8911-6468045F3B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85938"/>
            <a:ext cx="32670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3" name="TextBox 1">
            <a:extLst>
              <a:ext uri="{FF2B5EF4-FFF2-40B4-BE49-F238E27FC236}">
                <a16:creationId xmlns="" xmlns:a16="http://schemas.microsoft.com/office/drawing/2014/main" id="{9B7D8AC8-D04C-47BE-B22B-20F68AE77059}"/>
              </a:ext>
            </a:extLst>
          </p:cNvPr>
          <p:cNvSpPr txBox="1">
            <a:spLocks noChangeArrowheads="1"/>
          </p:cNvSpPr>
          <p:nvPr/>
        </p:nvSpPr>
        <p:spPr bwMode="auto">
          <a:xfrm>
            <a:off x="6129338" y="2743200"/>
            <a:ext cx="5461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1800" b="1">
                <a:solidFill>
                  <a:srgbClr val="3333FF"/>
                </a:solidFill>
              </a:rPr>
              <a:t>где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8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1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6" grpId="0" animBg="1"/>
      <p:bldP spid="38920" grpId="0" animBg="1"/>
      <p:bldP spid="11" grpId="0" animBg="1"/>
      <p:bldP spid="4916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a:extLst>
              <a:ext uri="{FF2B5EF4-FFF2-40B4-BE49-F238E27FC236}">
                <a16:creationId xmlns="" xmlns:a16="http://schemas.microsoft.com/office/drawing/2014/main" id="{548FFA71-1DF3-4392-A975-BF0F89B080D0}"/>
              </a:ext>
            </a:extLst>
          </p:cNvPr>
          <p:cNvSpPr txBox="1">
            <a:spLocks noChangeArrowheads="1"/>
          </p:cNvSpPr>
          <p:nvPr/>
        </p:nvSpPr>
        <p:spPr bwMode="auto">
          <a:xfrm>
            <a:off x="0" y="214313"/>
            <a:ext cx="9144000"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solidFill>
                  <a:srgbClr val="3333FF"/>
                </a:solidFill>
              </a:rPr>
              <a:t>Запишем текущий радиус-вектор плоскости </a:t>
            </a:r>
            <a:r>
              <a:rPr lang="en-US" altLang="ru-RU" sz="2800" b="1">
                <a:solidFill>
                  <a:srgbClr val="3333FF"/>
                </a:solidFill>
              </a:rPr>
              <a:t> ABC R</a:t>
            </a:r>
            <a:r>
              <a:rPr lang="en-US" altLang="ru-RU" sz="2800">
                <a:solidFill>
                  <a:srgbClr val="3333FF"/>
                </a:solidFill>
              </a:rPr>
              <a:t>=</a:t>
            </a:r>
            <a:r>
              <a:rPr lang="en-US" altLang="ru-RU" sz="2800" i="1">
                <a:solidFill>
                  <a:srgbClr val="3333FF"/>
                </a:solidFill>
              </a:rPr>
              <a:t>m</a:t>
            </a:r>
            <a:r>
              <a:rPr lang="en-US" altLang="ru-RU" sz="2800" b="1">
                <a:solidFill>
                  <a:srgbClr val="3333FF"/>
                </a:solidFill>
              </a:rPr>
              <a:t>a</a:t>
            </a:r>
            <a:r>
              <a:rPr lang="en-US" altLang="ru-RU" sz="2800">
                <a:solidFill>
                  <a:srgbClr val="3333FF"/>
                </a:solidFill>
              </a:rPr>
              <a:t>+</a:t>
            </a:r>
            <a:r>
              <a:rPr lang="en-US" altLang="ru-RU" sz="2800" i="1">
                <a:solidFill>
                  <a:srgbClr val="3333FF"/>
                </a:solidFill>
              </a:rPr>
              <a:t>n</a:t>
            </a:r>
            <a:r>
              <a:rPr lang="en-US" altLang="ru-RU" sz="2800" b="1">
                <a:solidFill>
                  <a:srgbClr val="3333FF"/>
                </a:solidFill>
              </a:rPr>
              <a:t>b</a:t>
            </a:r>
            <a:r>
              <a:rPr lang="en-US" altLang="ru-RU" sz="2800">
                <a:solidFill>
                  <a:srgbClr val="3333FF"/>
                </a:solidFill>
              </a:rPr>
              <a:t>+</a:t>
            </a:r>
            <a:r>
              <a:rPr lang="en-US" altLang="ru-RU" sz="2800" i="1">
                <a:solidFill>
                  <a:srgbClr val="3333FF"/>
                </a:solidFill>
              </a:rPr>
              <a:t>p</a:t>
            </a:r>
            <a:r>
              <a:rPr lang="en-US" altLang="ru-RU" sz="2800" b="1">
                <a:solidFill>
                  <a:srgbClr val="3333FF"/>
                </a:solidFill>
              </a:rPr>
              <a:t>c</a:t>
            </a:r>
            <a:endParaRPr lang="ru-RU" altLang="ru-RU" sz="2800" b="1">
              <a:solidFill>
                <a:srgbClr val="3333FF"/>
              </a:solidFill>
            </a:endParaRPr>
          </a:p>
        </p:txBody>
      </p:sp>
      <p:sp>
        <p:nvSpPr>
          <p:cNvPr id="39940" name="TextBox 3">
            <a:extLst>
              <a:ext uri="{FF2B5EF4-FFF2-40B4-BE49-F238E27FC236}">
                <a16:creationId xmlns="" xmlns:a16="http://schemas.microsoft.com/office/drawing/2014/main" id="{89591A9C-B5C6-4E1D-B2DF-B7098C236F9A}"/>
              </a:ext>
            </a:extLst>
          </p:cNvPr>
          <p:cNvSpPr txBox="1">
            <a:spLocks noChangeArrowheads="1"/>
          </p:cNvSpPr>
          <p:nvPr/>
        </p:nvSpPr>
        <p:spPr bwMode="auto">
          <a:xfrm>
            <a:off x="0" y="1357313"/>
            <a:ext cx="91440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3333FF"/>
                </a:solidFill>
              </a:rPr>
              <a:t>Тогда уравнение плоскости можно переписать  в виде</a:t>
            </a:r>
          </a:p>
        </p:txBody>
      </p:sp>
      <p:sp>
        <p:nvSpPr>
          <p:cNvPr id="6" name="Text Box 17">
            <a:extLst>
              <a:ext uri="{FF2B5EF4-FFF2-40B4-BE49-F238E27FC236}">
                <a16:creationId xmlns="" xmlns:a16="http://schemas.microsoft.com/office/drawing/2014/main" id="{0832A494-EA9D-438B-B63B-C29FD565A31C}"/>
              </a:ext>
            </a:extLst>
          </p:cNvPr>
          <p:cNvSpPr txBox="1">
            <a:spLocks noChangeArrowheads="1"/>
          </p:cNvSpPr>
          <p:nvPr/>
        </p:nvSpPr>
        <p:spPr bwMode="auto">
          <a:xfrm>
            <a:off x="0" y="4643438"/>
            <a:ext cx="91440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400" b="1" i="1">
                <a:solidFill>
                  <a:srgbClr val="3333FF"/>
                </a:solidFill>
              </a:rPr>
              <a:t>(mh+nk+pl)=s - </a:t>
            </a:r>
            <a:r>
              <a:rPr lang="ru-RU" altLang="ru-RU" sz="2400" b="1">
                <a:solidFill>
                  <a:srgbClr val="3333FF"/>
                </a:solidFill>
              </a:rPr>
              <a:t>это уравнение плоскости, следовательно</a:t>
            </a:r>
          </a:p>
        </p:txBody>
      </p:sp>
      <p:graphicFrame>
        <p:nvGraphicFramePr>
          <p:cNvPr id="8" name="Object 18">
            <a:extLst>
              <a:ext uri="{FF2B5EF4-FFF2-40B4-BE49-F238E27FC236}">
                <a16:creationId xmlns="" xmlns:a16="http://schemas.microsoft.com/office/drawing/2014/main" id="{5E972993-B2C6-466D-9706-BC0E48BB1877}"/>
              </a:ext>
            </a:extLst>
          </p:cNvPr>
          <p:cNvGraphicFramePr>
            <a:graphicFrameLocks noChangeAspect="1"/>
          </p:cNvGraphicFramePr>
          <p:nvPr/>
        </p:nvGraphicFramePr>
        <p:xfrm>
          <a:off x="846138" y="5251450"/>
          <a:ext cx="1836737" cy="1389063"/>
        </p:xfrm>
        <a:graphic>
          <a:graphicData uri="http://schemas.openxmlformats.org/presentationml/2006/ole">
            <mc:AlternateContent xmlns:mc="http://schemas.openxmlformats.org/markup-compatibility/2006">
              <mc:Choice xmlns:v="urn:schemas-microsoft-com:vml" Requires="v">
                <p:oleObj spid="_x0000_s53950" name="Equation" r:id="rId3" imgW="495085" imgH="444307" progId="Equation.DSMT4">
                  <p:embed/>
                </p:oleObj>
              </mc:Choice>
              <mc:Fallback>
                <p:oleObj name="Equation" r:id="rId3" imgW="495085" imgH="444307" progId="Equation.DSMT4">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38" y="5251450"/>
                        <a:ext cx="1836737" cy="1389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3">
            <a:extLst>
              <a:ext uri="{FF2B5EF4-FFF2-40B4-BE49-F238E27FC236}">
                <a16:creationId xmlns="" xmlns:a16="http://schemas.microsoft.com/office/drawing/2014/main" id="{A204BBBE-264D-4DD1-BD24-6CED7B2AE1B7}"/>
              </a:ext>
            </a:extLst>
          </p:cNvPr>
          <p:cNvGraphicFramePr>
            <a:graphicFrameLocks noChangeAspect="1"/>
          </p:cNvGraphicFramePr>
          <p:nvPr/>
        </p:nvGraphicFramePr>
        <p:xfrm>
          <a:off x="5167313" y="5300663"/>
          <a:ext cx="2463800" cy="1395412"/>
        </p:xfrm>
        <a:graphic>
          <a:graphicData uri="http://schemas.openxmlformats.org/presentationml/2006/ole">
            <mc:AlternateContent xmlns:mc="http://schemas.openxmlformats.org/markup-compatibility/2006">
              <mc:Choice xmlns:v="urn:schemas-microsoft-com:vml" Requires="v">
                <p:oleObj spid="_x0000_s53951" name="Equation" r:id="rId5" imgW="609336" imgH="431613" progId="Equation.DSMT4">
                  <p:embed/>
                </p:oleObj>
              </mc:Choice>
              <mc:Fallback>
                <p:oleObj name="Equation" r:id="rId5" imgW="609336" imgH="431613" progId="Equation.DSMT4">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7313" y="5300663"/>
                        <a:ext cx="2463800" cy="1395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Box 24">
            <a:extLst>
              <a:ext uri="{FF2B5EF4-FFF2-40B4-BE49-F238E27FC236}">
                <a16:creationId xmlns="" xmlns:a16="http://schemas.microsoft.com/office/drawing/2014/main" id="{79857402-20EF-4A7E-8056-936840008BC7}"/>
              </a:ext>
            </a:extLst>
          </p:cNvPr>
          <p:cNvSpPr txBox="1">
            <a:spLocks noChangeArrowheads="1"/>
          </p:cNvSpPr>
          <p:nvPr/>
        </p:nvSpPr>
        <p:spPr bwMode="auto">
          <a:xfrm>
            <a:off x="3587750" y="5715000"/>
            <a:ext cx="736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a:solidFill>
                  <a:srgbClr val="3333FF"/>
                </a:solidFill>
              </a:rPr>
              <a:t>или</a:t>
            </a:r>
          </a:p>
        </p:txBody>
      </p:sp>
      <p:graphicFrame>
        <p:nvGraphicFramePr>
          <p:cNvPr id="34824" name="Object 12">
            <a:extLst>
              <a:ext uri="{FF2B5EF4-FFF2-40B4-BE49-F238E27FC236}">
                <a16:creationId xmlns="" xmlns:a16="http://schemas.microsoft.com/office/drawing/2014/main" id="{CDDBC2C5-46D0-4D3F-9B88-96FE495A8AD8}"/>
              </a:ext>
            </a:extLst>
          </p:cNvPr>
          <p:cNvGraphicFramePr>
            <a:graphicFrameLocks noChangeAspect="1"/>
          </p:cNvGraphicFramePr>
          <p:nvPr/>
        </p:nvGraphicFramePr>
        <p:xfrm>
          <a:off x="179388" y="2133600"/>
          <a:ext cx="2820987" cy="1147763"/>
        </p:xfrm>
        <a:graphic>
          <a:graphicData uri="http://schemas.openxmlformats.org/presentationml/2006/ole">
            <mc:AlternateContent xmlns:mc="http://schemas.openxmlformats.org/markup-compatibility/2006">
              <mc:Choice xmlns:v="urn:schemas-microsoft-com:vml" Requires="v">
                <p:oleObj spid="_x0000_s53952" name="Equation" r:id="rId7" imgW="1091726" imgH="444307" progId="Equation.DSMT4">
                  <p:embed/>
                </p:oleObj>
              </mc:Choice>
              <mc:Fallback>
                <p:oleObj name="Equation" r:id="rId7" imgW="1091726" imgH="444307" progId="Equation.DSMT4">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2133600"/>
                        <a:ext cx="2820987" cy="1147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825" name="Object 13">
            <a:extLst>
              <a:ext uri="{FF2B5EF4-FFF2-40B4-BE49-F238E27FC236}">
                <a16:creationId xmlns="" xmlns:a16="http://schemas.microsoft.com/office/drawing/2014/main" id="{3623CD7E-743C-4531-BCB1-4CD3F7CA72FE}"/>
              </a:ext>
            </a:extLst>
          </p:cNvPr>
          <p:cNvGraphicFramePr>
            <a:graphicFrameLocks noChangeAspect="1"/>
          </p:cNvGraphicFramePr>
          <p:nvPr/>
        </p:nvGraphicFramePr>
        <p:xfrm>
          <a:off x="3000375" y="2133600"/>
          <a:ext cx="5789613" cy="1150938"/>
        </p:xfrm>
        <a:graphic>
          <a:graphicData uri="http://schemas.openxmlformats.org/presentationml/2006/ole">
            <mc:AlternateContent xmlns:mc="http://schemas.openxmlformats.org/markup-compatibility/2006">
              <mc:Choice xmlns:v="urn:schemas-microsoft-com:vml" Requires="v">
                <p:oleObj spid="_x0000_s53953" name="Equation" r:id="rId9" imgW="2197100" imgH="444500" progId="Equation.DSMT4">
                  <p:embed/>
                </p:oleObj>
              </mc:Choice>
              <mc:Fallback>
                <p:oleObj name="Equation" r:id="rId9" imgW="2197100" imgH="444500" progId="Equation.DSMT4">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2133600"/>
                        <a:ext cx="5789613" cy="1150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826" name="Object 14">
            <a:extLst>
              <a:ext uri="{FF2B5EF4-FFF2-40B4-BE49-F238E27FC236}">
                <a16:creationId xmlns="" xmlns:a16="http://schemas.microsoft.com/office/drawing/2014/main" id="{F4F3C73F-9AC7-436F-BF0A-89DEB69649C7}"/>
              </a:ext>
            </a:extLst>
          </p:cNvPr>
          <p:cNvGraphicFramePr>
            <a:graphicFrameLocks noChangeAspect="1"/>
          </p:cNvGraphicFramePr>
          <p:nvPr/>
        </p:nvGraphicFramePr>
        <p:xfrm>
          <a:off x="2574925" y="3357563"/>
          <a:ext cx="3259138" cy="1150937"/>
        </p:xfrm>
        <a:graphic>
          <a:graphicData uri="http://schemas.openxmlformats.org/presentationml/2006/ole">
            <mc:AlternateContent xmlns:mc="http://schemas.openxmlformats.org/markup-compatibility/2006">
              <mc:Choice xmlns:v="urn:schemas-microsoft-com:vml" Requires="v">
                <p:oleObj spid="_x0000_s53954" name="Equation" r:id="rId11" imgW="1256755" imgH="444307" progId="Equation.DSMT4">
                  <p:embed/>
                </p:oleObj>
              </mc:Choice>
              <mc:Fallback>
                <p:oleObj name="Equation" r:id="rId11" imgW="1256755" imgH="444307" progId="Equation.DSMT4">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4925" y="3357563"/>
                        <a:ext cx="3259138" cy="1150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71" name="TextBox 1">
            <a:extLst>
              <a:ext uri="{FF2B5EF4-FFF2-40B4-BE49-F238E27FC236}">
                <a16:creationId xmlns="" xmlns:a16="http://schemas.microsoft.com/office/drawing/2014/main" id="{B8201317-91B8-4034-9B4E-097C1E759A77}"/>
              </a:ext>
            </a:extLst>
          </p:cNvPr>
          <p:cNvSpPr txBox="1">
            <a:spLocks noChangeArrowheads="1"/>
          </p:cNvSpPr>
          <p:nvPr/>
        </p:nvSpPr>
        <p:spPr bwMode="auto">
          <a:xfrm>
            <a:off x="7831138" y="5530850"/>
            <a:ext cx="86995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480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8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39940" grpId="0" animBg="1"/>
      <p:bldP spid="6" grpId="0" animBg="1"/>
      <p:bldP spid="10" grpId="0" animBg="1"/>
      <p:bldP spid="1537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3">
            <a:extLst>
              <a:ext uri="{FF2B5EF4-FFF2-40B4-BE49-F238E27FC236}">
                <a16:creationId xmlns="" xmlns:a16="http://schemas.microsoft.com/office/drawing/2014/main" id="{50055B17-7C65-4B5D-A6AD-0752E77F6A69}"/>
              </a:ext>
            </a:extLst>
          </p:cNvPr>
          <p:cNvGraphicFramePr>
            <a:graphicFrameLocks noChangeAspect="1"/>
          </p:cNvGraphicFramePr>
          <p:nvPr>
            <p:extLst>
              <p:ext uri="{D42A27DB-BD31-4B8C-83A1-F6EECF244321}">
                <p14:modId xmlns:p14="http://schemas.microsoft.com/office/powerpoint/2010/main" val="3386040563"/>
              </p:ext>
            </p:extLst>
          </p:nvPr>
        </p:nvGraphicFramePr>
        <p:xfrm>
          <a:off x="3131840" y="4725144"/>
          <a:ext cx="2463800" cy="1395412"/>
        </p:xfrm>
        <a:graphic>
          <a:graphicData uri="http://schemas.openxmlformats.org/presentationml/2006/ole">
            <mc:AlternateContent xmlns:mc="http://schemas.openxmlformats.org/markup-compatibility/2006">
              <mc:Choice xmlns:v="urn:schemas-microsoft-com:vml" Requires="v">
                <p:oleObj spid="_x0000_s95303" name="Equation" r:id="rId3" imgW="609336" imgH="431613" progId="Equation.DSMT4">
                  <p:embed/>
                </p:oleObj>
              </mc:Choice>
              <mc:Fallback>
                <p:oleObj name="Equation" r:id="rId3" imgW="609336" imgH="431613" progId="Equation.DSMT4">
                  <p:embed/>
                  <p:pic>
                    <p:nvPicPr>
                      <p:cNvPr id="9" name="Object 23">
                        <a:extLst>
                          <a:ext uri="{FF2B5EF4-FFF2-40B4-BE49-F238E27FC236}">
                            <a16:creationId xmlns="" xmlns:a16="http://schemas.microsoft.com/office/drawing/2014/main" id="{A204BBBE-264D-4DD1-BD24-6CED7B2AE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4725144"/>
                        <a:ext cx="2463800" cy="1395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1">
            <a:extLst>
              <a:ext uri="{FF2B5EF4-FFF2-40B4-BE49-F238E27FC236}">
                <a16:creationId xmlns="" xmlns:a16="http://schemas.microsoft.com/office/drawing/2014/main" id="{D73B359F-C9DF-4DB8-816F-506C6DC66B9F}"/>
              </a:ext>
            </a:extLst>
          </p:cNvPr>
          <p:cNvSpPr txBox="1">
            <a:spLocks noChangeArrowheads="1"/>
          </p:cNvSpPr>
          <p:nvPr/>
        </p:nvSpPr>
        <p:spPr bwMode="auto">
          <a:xfrm>
            <a:off x="5795665" y="4955331"/>
            <a:ext cx="86995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4800">
                <a:solidFill>
                  <a:srgbClr val="FF0000"/>
                </a:solidFill>
              </a:rPr>
              <a:t>!!!!</a:t>
            </a:r>
          </a:p>
        </p:txBody>
      </p:sp>
      <p:sp>
        <p:nvSpPr>
          <p:cNvPr id="4" name="TextBox 3">
            <a:extLst>
              <a:ext uri="{FF2B5EF4-FFF2-40B4-BE49-F238E27FC236}">
                <a16:creationId xmlns="" xmlns:a16="http://schemas.microsoft.com/office/drawing/2014/main" id="{6E5162F6-BE80-41F7-8BE6-8B2E7639A090}"/>
              </a:ext>
            </a:extLst>
          </p:cNvPr>
          <p:cNvSpPr txBox="1"/>
          <p:nvPr/>
        </p:nvSpPr>
        <p:spPr>
          <a:xfrm>
            <a:off x="2938" y="382012"/>
            <a:ext cx="9144000" cy="3908762"/>
          </a:xfrm>
          <a:prstGeom prst="rect">
            <a:avLst/>
          </a:prstGeom>
          <a:solidFill>
            <a:schemeClr val="bg1"/>
          </a:solidFill>
        </p:spPr>
        <p:txBody>
          <a:bodyPr wrap="square" rtlCol="0">
            <a:spAutoFit/>
          </a:bodyPr>
          <a:lstStyle/>
          <a:p>
            <a:pPr algn="ctr"/>
            <a:r>
              <a:rPr lang="ru-RU" sz="3200" dirty="0">
                <a:solidFill>
                  <a:srgbClr val="0000FF"/>
                </a:solidFill>
              </a:rPr>
              <a:t>Следовательно модуль вектора обратной решетки </a:t>
            </a:r>
            <a:endParaRPr lang="en-US" sz="3200" dirty="0">
              <a:solidFill>
                <a:srgbClr val="0000FF"/>
              </a:solidFill>
            </a:endParaRPr>
          </a:p>
          <a:p>
            <a:pPr algn="ctr"/>
            <a:r>
              <a:rPr lang="ru-RU" sz="4400" dirty="0"/>
              <a:t>|</a:t>
            </a:r>
            <a:r>
              <a:rPr lang="en-US" sz="4400" b="1" dirty="0"/>
              <a:t>H</a:t>
            </a:r>
            <a:r>
              <a:rPr lang="en-US" sz="4400" dirty="0"/>
              <a:t>| </a:t>
            </a:r>
          </a:p>
          <a:p>
            <a:pPr algn="ctr"/>
            <a:r>
              <a:rPr lang="ru-RU" sz="3200" b="1" dirty="0">
                <a:solidFill>
                  <a:srgbClr val="FF0000"/>
                </a:solidFill>
              </a:rPr>
              <a:t>всегда равен </a:t>
            </a:r>
            <a:endParaRPr lang="en-US" sz="3200" b="1" dirty="0">
              <a:solidFill>
                <a:srgbClr val="FF0000"/>
              </a:solidFill>
            </a:endParaRPr>
          </a:p>
          <a:p>
            <a:pPr algn="ctr"/>
            <a:r>
              <a:rPr lang="ru-RU" sz="3200" dirty="0">
                <a:solidFill>
                  <a:srgbClr val="00B050"/>
                </a:solidFill>
              </a:rPr>
              <a:t>обратной величине межплоскостного расстояния</a:t>
            </a:r>
            <a:r>
              <a:rPr lang="en-US" sz="3200" dirty="0">
                <a:solidFill>
                  <a:srgbClr val="00B050"/>
                </a:solidFill>
              </a:rPr>
              <a:t> </a:t>
            </a:r>
          </a:p>
          <a:p>
            <a:pPr algn="ctr"/>
            <a:r>
              <a:rPr lang="en-US" sz="4400" dirty="0"/>
              <a:t>1̸d</a:t>
            </a:r>
            <a:r>
              <a:rPr lang="en-US" sz="4400" baseline="-25000" dirty="0"/>
              <a:t>hkl</a:t>
            </a:r>
            <a:endParaRPr lang="ru-RU" sz="4400" baseline="-25000" dirty="0"/>
          </a:p>
        </p:txBody>
      </p:sp>
    </p:spTree>
    <p:extLst>
      <p:ext uri="{BB962C8B-B14F-4D97-AF65-F5344CB8AC3E}">
        <p14:creationId xmlns:p14="http://schemas.microsoft.com/office/powerpoint/2010/main" val="84956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a:extLst>
              <a:ext uri="{FF2B5EF4-FFF2-40B4-BE49-F238E27FC236}">
                <a16:creationId xmlns="" xmlns:a16="http://schemas.microsoft.com/office/drawing/2014/main" id="{1B139A30-A5B9-4E78-95D4-6553F6483B22}"/>
              </a:ext>
            </a:extLst>
          </p:cNvPr>
          <p:cNvSpPr txBox="1">
            <a:spLocks noChangeArrowheads="1"/>
          </p:cNvSpPr>
          <p:nvPr/>
        </p:nvSpPr>
        <p:spPr bwMode="auto">
          <a:xfrm>
            <a:off x="0" y="2349500"/>
            <a:ext cx="9144000"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solidFill>
                  <a:srgbClr val="0000FF"/>
                </a:solidFill>
              </a:rPr>
              <a:t>Методика построения обратной решетки для известной прямой решетки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DFE8A17F-615F-44C3-95F5-AB1DF4EC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700213"/>
            <a:ext cx="397192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Объект 1">
            <a:extLst>
              <a:ext uri="{FF2B5EF4-FFF2-40B4-BE49-F238E27FC236}">
                <a16:creationId xmlns="" xmlns:a16="http://schemas.microsoft.com/office/drawing/2014/main" id="{A5D8E477-06F7-44DB-877E-403F7D07974D}"/>
              </a:ext>
            </a:extLst>
          </p:cNvPr>
          <p:cNvGraphicFramePr>
            <a:graphicFrameLocks noChangeAspect="1"/>
          </p:cNvGraphicFramePr>
          <p:nvPr/>
        </p:nvGraphicFramePr>
        <p:xfrm>
          <a:off x="4926013" y="3429000"/>
          <a:ext cx="3270250" cy="647700"/>
        </p:xfrm>
        <a:graphic>
          <a:graphicData uri="http://schemas.openxmlformats.org/presentationml/2006/ole">
            <mc:AlternateContent xmlns:mc="http://schemas.openxmlformats.org/markup-compatibility/2006">
              <mc:Choice xmlns:v="urn:schemas-microsoft-com:vml" Requires="v">
                <p:oleObj spid="_x0000_s55718" name="Equation" r:id="rId4" imgW="1409700" imgH="279400" progId="Equation.DSMT4">
                  <p:embed/>
                </p:oleObj>
              </mc:Choice>
              <mc:Fallback>
                <p:oleObj name="Equation" r:id="rId4" imgW="1409700" imgH="279400" progId="Equation.DSMT4">
                  <p:embed/>
                  <p:pic>
                    <p:nvPicPr>
                      <p:cNvPr id="0" name="Объект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013" y="3429000"/>
                        <a:ext cx="327025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Объект 2">
            <a:extLst>
              <a:ext uri="{FF2B5EF4-FFF2-40B4-BE49-F238E27FC236}">
                <a16:creationId xmlns="" xmlns:a16="http://schemas.microsoft.com/office/drawing/2014/main" id="{C036FFBF-CEF8-4B42-A5F4-B03B86E00B09}"/>
              </a:ext>
            </a:extLst>
          </p:cNvPr>
          <p:cNvGraphicFramePr>
            <a:graphicFrameLocks noChangeAspect="1"/>
          </p:cNvGraphicFramePr>
          <p:nvPr/>
        </p:nvGraphicFramePr>
        <p:xfrm>
          <a:off x="4932363" y="1944688"/>
          <a:ext cx="3298825" cy="647700"/>
        </p:xfrm>
        <a:graphic>
          <a:graphicData uri="http://schemas.openxmlformats.org/presentationml/2006/ole">
            <mc:AlternateContent xmlns:mc="http://schemas.openxmlformats.org/markup-compatibility/2006">
              <mc:Choice xmlns:v="urn:schemas-microsoft-com:vml" Requires="v">
                <p:oleObj spid="_x0000_s55719" name="Equation" r:id="rId6" imgW="1422400" imgH="279400" progId="Equation.DSMT4">
                  <p:embed/>
                </p:oleObj>
              </mc:Choice>
              <mc:Fallback>
                <p:oleObj name="Equation" r:id="rId6" imgW="1422400" imgH="279400" progId="Equation.DSMT4">
                  <p:embed/>
                  <p:pic>
                    <p:nvPicPr>
                      <p:cNvPr id="0" name="Объект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1944688"/>
                        <a:ext cx="32988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Прямая со стрелкой 4">
            <a:extLst>
              <a:ext uri="{FF2B5EF4-FFF2-40B4-BE49-F238E27FC236}">
                <a16:creationId xmlns="" xmlns:a16="http://schemas.microsoft.com/office/drawing/2014/main" id="{D8B4DBB6-32E4-409E-8D64-4A95DFA315E1}"/>
              </a:ext>
            </a:extLst>
          </p:cNvPr>
          <p:cNvCxnSpPr/>
          <p:nvPr/>
        </p:nvCxnSpPr>
        <p:spPr>
          <a:xfrm>
            <a:off x="1038225" y="5300663"/>
            <a:ext cx="3384550" cy="7302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 xmlns:a16="http://schemas.microsoft.com/office/drawing/2014/main" id="{472D398C-D1F6-4952-844A-78F22E5EF8C7}"/>
              </a:ext>
            </a:extLst>
          </p:cNvPr>
          <p:cNvCxnSpPr/>
          <p:nvPr/>
        </p:nvCxnSpPr>
        <p:spPr>
          <a:xfrm flipV="1">
            <a:off x="1038225" y="1916113"/>
            <a:ext cx="935038" cy="338455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A2794A4E-6FC4-4482-8F13-FFA2880373C0}"/>
              </a:ext>
            </a:extLst>
          </p:cNvPr>
          <p:cNvSpPr txBox="1">
            <a:spLocks noChangeArrowheads="1"/>
          </p:cNvSpPr>
          <p:nvPr/>
        </p:nvSpPr>
        <p:spPr bwMode="auto">
          <a:xfrm>
            <a:off x="3967163" y="4916488"/>
            <a:ext cx="455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2000">
                <a:solidFill>
                  <a:srgbClr val="0070C0"/>
                </a:solidFill>
              </a:rPr>
              <a:t>X*</a:t>
            </a:r>
            <a:endParaRPr lang="ru-RU" altLang="ru-RU" sz="2000">
              <a:solidFill>
                <a:srgbClr val="0070C0"/>
              </a:solidFill>
            </a:endParaRPr>
          </a:p>
        </p:txBody>
      </p:sp>
      <p:sp>
        <p:nvSpPr>
          <p:cNvPr id="10" name="TextBox 9">
            <a:extLst>
              <a:ext uri="{FF2B5EF4-FFF2-40B4-BE49-F238E27FC236}">
                <a16:creationId xmlns="" xmlns:a16="http://schemas.microsoft.com/office/drawing/2014/main" id="{83204B15-22C5-400C-9A01-938F86E55E6B}"/>
              </a:ext>
            </a:extLst>
          </p:cNvPr>
          <p:cNvSpPr txBox="1">
            <a:spLocks noChangeArrowheads="1"/>
          </p:cNvSpPr>
          <p:nvPr/>
        </p:nvSpPr>
        <p:spPr bwMode="auto">
          <a:xfrm>
            <a:off x="1506538" y="1844675"/>
            <a:ext cx="455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2000">
                <a:solidFill>
                  <a:srgbClr val="0070C0"/>
                </a:solidFill>
              </a:rPr>
              <a:t>Y*</a:t>
            </a:r>
            <a:endParaRPr lang="ru-RU" altLang="ru-RU" sz="2000">
              <a:solidFill>
                <a:srgbClr val="0070C0"/>
              </a:solidFill>
            </a:endParaRPr>
          </a:p>
        </p:txBody>
      </p:sp>
      <p:graphicFrame>
        <p:nvGraphicFramePr>
          <p:cNvPr id="11" name="Объект 10">
            <a:extLst>
              <a:ext uri="{FF2B5EF4-FFF2-40B4-BE49-F238E27FC236}">
                <a16:creationId xmlns="" xmlns:a16="http://schemas.microsoft.com/office/drawing/2014/main" id="{C00E716A-FD05-411D-AA45-CC5364214310}"/>
              </a:ext>
            </a:extLst>
          </p:cNvPr>
          <p:cNvGraphicFramePr>
            <a:graphicFrameLocks noChangeAspect="1"/>
          </p:cNvGraphicFramePr>
          <p:nvPr/>
        </p:nvGraphicFramePr>
        <p:xfrm>
          <a:off x="5773738" y="4316413"/>
          <a:ext cx="2392362" cy="2100262"/>
        </p:xfrm>
        <a:graphic>
          <a:graphicData uri="http://schemas.openxmlformats.org/presentationml/2006/ole">
            <mc:AlternateContent xmlns:mc="http://schemas.openxmlformats.org/markup-compatibility/2006">
              <mc:Choice xmlns:v="urn:schemas-microsoft-com:vml" Requires="v">
                <p:oleObj spid="_x0000_s55720" name="Equation" r:id="rId8" imgW="1041400" imgH="914400" progId="Equation.DSMT4">
                  <p:embed/>
                </p:oleObj>
              </mc:Choice>
              <mc:Fallback>
                <p:oleObj name="Equation" r:id="rId8" imgW="1041400" imgH="914400" progId="Equation.DSMT4">
                  <p:embed/>
                  <p:pic>
                    <p:nvPicPr>
                      <p:cNvPr id="0" name="Объект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3738" y="4316413"/>
                        <a:ext cx="2392362" cy="210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a:extLst>
              <a:ext uri="{FF2B5EF4-FFF2-40B4-BE49-F238E27FC236}">
                <a16:creationId xmlns="" xmlns:a16="http://schemas.microsoft.com/office/drawing/2014/main" id="{BF0AA7AE-BD85-4ED8-A46F-5659749ABB5C}"/>
              </a:ext>
            </a:extLst>
          </p:cNvPr>
          <p:cNvSpPr txBox="1">
            <a:spLocks noChangeArrowheads="1"/>
          </p:cNvSpPr>
          <p:nvPr/>
        </p:nvSpPr>
        <p:spPr bwMode="auto">
          <a:xfrm>
            <a:off x="0" y="0"/>
            <a:ext cx="91440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0000FF"/>
                </a:solidFill>
              </a:rPr>
              <a:t>Если задана прямая решетка, тождества связывающие вектора прямой и обратной решеток позволяют определить ориентацию осей и величины векторов элементарной ячейки обратной решетки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 xmlns:a16="http://schemas.microsoft.com/office/drawing/2014/main" id="{14CEF0F3-E364-46FD-9522-7687C4AFE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638300"/>
            <a:ext cx="44005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Объект 1">
            <a:extLst>
              <a:ext uri="{FF2B5EF4-FFF2-40B4-BE49-F238E27FC236}">
                <a16:creationId xmlns="" xmlns:a16="http://schemas.microsoft.com/office/drawing/2014/main" id="{2D7F2888-AA3A-4047-A16E-DEE4E2E0D48F}"/>
              </a:ext>
            </a:extLst>
          </p:cNvPr>
          <p:cNvGraphicFramePr>
            <a:graphicFrameLocks noChangeAspect="1"/>
          </p:cNvGraphicFramePr>
          <p:nvPr/>
        </p:nvGraphicFramePr>
        <p:xfrm>
          <a:off x="6084888" y="2492375"/>
          <a:ext cx="2392362" cy="2100263"/>
        </p:xfrm>
        <a:graphic>
          <a:graphicData uri="http://schemas.openxmlformats.org/presentationml/2006/ole">
            <mc:AlternateContent xmlns:mc="http://schemas.openxmlformats.org/markup-compatibility/2006">
              <mc:Choice xmlns:v="urn:schemas-microsoft-com:vml" Requires="v">
                <p:oleObj spid="_x0000_s56461" name="Equation" r:id="rId4" imgW="1041400" imgH="914400" progId="Equation.DSMT4">
                  <p:embed/>
                </p:oleObj>
              </mc:Choice>
              <mc:Fallback>
                <p:oleObj name="Equation" r:id="rId4" imgW="1041400" imgH="914400" progId="Equation.DSMT4">
                  <p:embed/>
                  <p:pic>
                    <p:nvPicPr>
                      <p:cNvPr id="0" name="Объект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2492375"/>
                        <a:ext cx="2392362" cy="210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E633A0AA-E4A1-452F-818D-4AFBFC321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786303"/>
            <a:ext cx="6192688" cy="476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Объект 3"/>
          <p:cNvGraphicFramePr>
            <a:graphicFrameLocks noChangeAspect="1"/>
          </p:cNvGraphicFramePr>
          <p:nvPr>
            <p:extLst>
              <p:ext uri="{D42A27DB-BD31-4B8C-83A1-F6EECF244321}">
                <p14:modId xmlns:p14="http://schemas.microsoft.com/office/powerpoint/2010/main" val="257052635"/>
              </p:ext>
            </p:extLst>
          </p:nvPr>
        </p:nvGraphicFramePr>
        <p:xfrm>
          <a:off x="2035328" y="404664"/>
          <a:ext cx="5364163" cy="1262063"/>
        </p:xfrm>
        <a:graphic>
          <a:graphicData uri="http://schemas.openxmlformats.org/presentationml/2006/ole">
            <mc:AlternateContent xmlns:mc="http://schemas.openxmlformats.org/markup-compatibility/2006">
              <mc:Choice xmlns:v="urn:schemas-microsoft-com:vml" Requires="v">
                <p:oleObj spid="_x0000_s104460" name="Equation" r:id="rId4" imgW="5364000" imgH="1262160" progId="Equation.DSMT4">
                  <p:embed/>
                </p:oleObj>
              </mc:Choice>
              <mc:Fallback>
                <p:oleObj name="Equation" r:id="rId4" imgW="5364000" imgH="1262160" progId="Equation.DSMT4">
                  <p:embed/>
                  <p:pic>
                    <p:nvPicPr>
                      <p:cNvPr id="0" name=""/>
                      <p:cNvPicPr/>
                      <p:nvPr/>
                    </p:nvPicPr>
                    <p:blipFill>
                      <a:blip r:embed="rId5"/>
                      <a:stretch>
                        <a:fillRect/>
                      </a:stretch>
                    </p:blipFill>
                    <p:spPr>
                      <a:xfrm>
                        <a:off x="2035328" y="404664"/>
                        <a:ext cx="5364163" cy="1262063"/>
                      </a:xfrm>
                      <a:prstGeom prst="rect">
                        <a:avLst/>
                      </a:prstGeom>
                    </p:spPr>
                  </p:pic>
                </p:oleObj>
              </mc:Fallback>
            </mc:AlternateContent>
          </a:graphicData>
        </a:graphic>
      </p:graphicFrame>
    </p:spTree>
    <p:extLst>
      <p:ext uri="{BB962C8B-B14F-4D97-AF65-F5344CB8AC3E}">
        <p14:creationId xmlns:p14="http://schemas.microsoft.com/office/powerpoint/2010/main" val="26343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959A26F0-6BD1-44A1-8B31-0AB076045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397192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 xmlns:a16="http://schemas.microsoft.com/office/drawing/2014/main" id="{BDEDA938-04E8-4B0C-B67B-8411E9A67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2420938"/>
            <a:ext cx="440055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Объект 3">
            <a:extLst>
              <a:ext uri="{FF2B5EF4-FFF2-40B4-BE49-F238E27FC236}">
                <a16:creationId xmlns="" xmlns:a16="http://schemas.microsoft.com/office/drawing/2014/main" id="{F83097FE-F88A-40F4-9CC1-BB8AE68B738E}"/>
              </a:ext>
            </a:extLst>
          </p:cNvPr>
          <p:cNvGraphicFramePr>
            <a:graphicFrameLocks noChangeAspect="1"/>
          </p:cNvGraphicFramePr>
          <p:nvPr/>
        </p:nvGraphicFramePr>
        <p:xfrm>
          <a:off x="4994275" y="836613"/>
          <a:ext cx="3270250" cy="647700"/>
        </p:xfrm>
        <a:graphic>
          <a:graphicData uri="http://schemas.openxmlformats.org/presentationml/2006/ole">
            <mc:AlternateContent xmlns:mc="http://schemas.openxmlformats.org/markup-compatibility/2006">
              <mc:Choice xmlns:v="urn:schemas-microsoft-com:vml" Requires="v">
                <p:oleObj spid="_x0000_s57624" name="Equation" r:id="rId5" imgW="1409700" imgH="279400" progId="Equation.DSMT4">
                  <p:embed/>
                </p:oleObj>
              </mc:Choice>
              <mc:Fallback>
                <p:oleObj name="Equation" r:id="rId5" imgW="1409700" imgH="279400" progId="Equation.DSMT4">
                  <p:embed/>
                  <p:pic>
                    <p:nvPicPr>
                      <p:cNvPr id="0" name="Объект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275" y="836613"/>
                        <a:ext cx="327025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Объект 4">
            <a:extLst>
              <a:ext uri="{FF2B5EF4-FFF2-40B4-BE49-F238E27FC236}">
                <a16:creationId xmlns="" xmlns:a16="http://schemas.microsoft.com/office/drawing/2014/main" id="{31E71182-948B-4C48-9FEE-8FA2F1E40EB1}"/>
              </a:ext>
            </a:extLst>
          </p:cNvPr>
          <p:cNvGraphicFramePr>
            <a:graphicFrameLocks noChangeAspect="1"/>
          </p:cNvGraphicFramePr>
          <p:nvPr/>
        </p:nvGraphicFramePr>
        <p:xfrm>
          <a:off x="1476375" y="820738"/>
          <a:ext cx="3298825" cy="647700"/>
        </p:xfrm>
        <a:graphic>
          <a:graphicData uri="http://schemas.openxmlformats.org/presentationml/2006/ole">
            <mc:AlternateContent xmlns:mc="http://schemas.openxmlformats.org/markup-compatibility/2006">
              <mc:Choice xmlns:v="urn:schemas-microsoft-com:vml" Requires="v">
                <p:oleObj spid="_x0000_s57625" name="Equation" r:id="rId7" imgW="1422400" imgH="279400" progId="Equation.DSMT4">
                  <p:embed/>
                </p:oleObj>
              </mc:Choice>
              <mc:Fallback>
                <p:oleObj name="Equation" r:id="rId7" imgW="1422400" imgH="279400" progId="Equation.DSMT4">
                  <p:embed/>
                  <p:pic>
                    <p:nvPicPr>
                      <p:cNvPr id="0" name="Объект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820738"/>
                        <a:ext cx="32988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2FFFBBA-F289-4523-9E01-A1E7C7D1B37C}"/>
              </a:ext>
            </a:extLst>
          </p:cNvPr>
          <p:cNvSpPr txBox="1"/>
          <p:nvPr/>
        </p:nvSpPr>
        <p:spPr>
          <a:xfrm>
            <a:off x="0" y="1772816"/>
            <a:ext cx="9144000" cy="3170099"/>
          </a:xfrm>
          <a:prstGeom prst="rect">
            <a:avLst/>
          </a:prstGeom>
          <a:solidFill>
            <a:schemeClr val="bg1"/>
          </a:solidFill>
        </p:spPr>
        <p:txBody>
          <a:bodyPr wrap="square" rtlCol="0">
            <a:spAutoFit/>
          </a:bodyPr>
          <a:lstStyle/>
          <a:p>
            <a:pPr algn="ctr"/>
            <a:r>
              <a:rPr lang="ru-RU" sz="4000" b="1" dirty="0">
                <a:solidFill>
                  <a:srgbClr val="0000FF"/>
                </a:solidFill>
              </a:rPr>
              <a:t>Понятия обратной решетки, обратного пространства </a:t>
            </a:r>
            <a:endParaRPr lang="en-US" sz="4000" b="1" dirty="0">
              <a:solidFill>
                <a:srgbClr val="0000FF"/>
              </a:solidFill>
            </a:endParaRPr>
          </a:p>
          <a:p>
            <a:pPr algn="ctr"/>
            <a:r>
              <a:rPr lang="ru-RU" sz="4000" dirty="0"/>
              <a:t>проходят через всю физику и теснейшим образом связаны</a:t>
            </a:r>
          </a:p>
          <a:p>
            <a:pPr algn="ctr"/>
            <a:r>
              <a:rPr lang="ru-RU" sz="4000" dirty="0"/>
              <a:t>с </a:t>
            </a:r>
            <a:r>
              <a:rPr lang="ru-RU" sz="4000" b="1" dirty="0">
                <a:solidFill>
                  <a:srgbClr val="FF0000"/>
                </a:solidFill>
              </a:rPr>
              <a:t>ФУРЬЕ-преобразованием</a:t>
            </a:r>
          </a:p>
        </p:txBody>
      </p:sp>
    </p:spTree>
    <p:extLst>
      <p:ext uri="{BB962C8B-B14F-4D97-AF65-F5344CB8AC3E}">
        <p14:creationId xmlns:p14="http://schemas.microsoft.com/office/powerpoint/2010/main" val="2988754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a:extLst>
              <a:ext uri="{FF2B5EF4-FFF2-40B4-BE49-F238E27FC236}">
                <a16:creationId xmlns="" xmlns:a16="http://schemas.microsoft.com/office/drawing/2014/main" id="{3BB7F9DA-142F-478B-9E32-46BAFA0E6672}"/>
              </a:ext>
            </a:extLst>
          </p:cNvPr>
          <p:cNvGraphicFramePr>
            <a:graphicFrameLocks noChangeAspect="1"/>
          </p:cNvGraphicFramePr>
          <p:nvPr>
            <p:extLst>
              <p:ext uri="{D42A27DB-BD31-4B8C-83A1-F6EECF244321}">
                <p14:modId xmlns:p14="http://schemas.microsoft.com/office/powerpoint/2010/main" val="4124584740"/>
              </p:ext>
            </p:extLst>
          </p:nvPr>
        </p:nvGraphicFramePr>
        <p:xfrm>
          <a:off x="0" y="2793207"/>
          <a:ext cx="1422400" cy="982662"/>
        </p:xfrm>
        <a:graphic>
          <a:graphicData uri="http://schemas.openxmlformats.org/presentationml/2006/ole">
            <mc:AlternateContent xmlns:mc="http://schemas.openxmlformats.org/markup-compatibility/2006">
              <mc:Choice xmlns:v="urn:schemas-microsoft-com:vml" Requires="v">
                <p:oleObj spid="_x0000_s97388" name="Equation" r:id="rId3" imgW="368140" imgH="253890" progId="Equation.DSMT4">
                  <p:embed/>
                </p:oleObj>
              </mc:Choice>
              <mc:Fallback>
                <p:oleObj name="Equation" r:id="rId3" imgW="368140" imgH="253890" progId="Equation.DSMT4">
                  <p:embed/>
                  <p:pic>
                    <p:nvPicPr>
                      <p:cNvPr id="2" name="Объект 1">
                        <a:extLst>
                          <a:ext uri="{FF2B5EF4-FFF2-40B4-BE49-F238E27FC236}">
                            <a16:creationId xmlns="" xmlns:a16="http://schemas.microsoft.com/office/drawing/2014/main" id="{3BB7F9DA-142F-478B-9E32-46BAFA0E6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93207"/>
                        <a:ext cx="1422400" cy="982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Объект 2">
            <a:extLst>
              <a:ext uri="{FF2B5EF4-FFF2-40B4-BE49-F238E27FC236}">
                <a16:creationId xmlns="" xmlns:a16="http://schemas.microsoft.com/office/drawing/2014/main" id="{AE7D7C53-F756-439D-8D5C-E62E22ABA51D}"/>
              </a:ext>
            </a:extLst>
          </p:cNvPr>
          <p:cNvGraphicFramePr>
            <a:graphicFrameLocks noChangeAspect="1"/>
          </p:cNvGraphicFramePr>
          <p:nvPr>
            <p:extLst>
              <p:ext uri="{D42A27DB-BD31-4B8C-83A1-F6EECF244321}">
                <p14:modId xmlns:p14="http://schemas.microsoft.com/office/powerpoint/2010/main" val="2959560415"/>
              </p:ext>
            </p:extLst>
          </p:nvPr>
        </p:nvGraphicFramePr>
        <p:xfrm>
          <a:off x="2995613" y="2636838"/>
          <a:ext cx="6148387" cy="1296987"/>
        </p:xfrm>
        <a:graphic>
          <a:graphicData uri="http://schemas.openxmlformats.org/presentationml/2006/ole">
            <mc:AlternateContent xmlns:mc="http://schemas.openxmlformats.org/markup-compatibility/2006">
              <mc:Choice xmlns:v="urn:schemas-microsoft-com:vml" Requires="v">
                <p:oleObj spid="_x0000_s97389" name="Equation" r:id="rId5" imgW="2565400" imgH="546100" progId="Equation.DSMT4">
                  <p:embed/>
                </p:oleObj>
              </mc:Choice>
              <mc:Fallback>
                <p:oleObj name="Equation" r:id="rId5" imgW="2565400" imgH="546100" progId="Equation.DSMT4">
                  <p:embed/>
                  <p:pic>
                    <p:nvPicPr>
                      <p:cNvPr id="3" name="Объект 2">
                        <a:extLst>
                          <a:ext uri="{FF2B5EF4-FFF2-40B4-BE49-F238E27FC236}">
                            <a16:creationId xmlns="" xmlns:a16="http://schemas.microsoft.com/office/drawing/2014/main" id="{AE7D7C53-F756-439D-8D5C-E62E22ABA5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5613" y="2636838"/>
                        <a:ext cx="6148387" cy="1296987"/>
                      </a:xfrm>
                      <a:prstGeom prst="rect">
                        <a:avLst/>
                      </a:prstGeom>
                      <a:solidFill>
                        <a:schemeClr val="bg1"/>
                      </a:solidFill>
                      <a:ln>
                        <a:noFill/>
                      </a:ln>
                      <a:extLst/>
                    </p:spPr>
                  </p:pic>
                </p:oleObj>
              </mc:Fallback>
            </mc:AlternateContent>
          </a:graphicData>
        </a:graphic>
      </p:graphicFrame>
      <p:sp>
        <p:nvSpPr>
          <p:cNvPr id="4" name="Стрелка вправо 3">
            <a:extLst>
              <a:ext uri="{FF2B5EF4-FFF2-40B4-BE49-F238E27FC236}">
                <a16:creationId xmlns="" xmlns:a16="http://schemas.microsoft.com/office/drawing/2014/main" id="{E2C227CB-4917-44CD-91A0-88BAFFA97163}"/>
              </a:ext>
            </a:extLst>
          </p:cNvPr>
          <p:cNvSpPr/>
          <p:nvPr/>
        </p:nvSpPr>
        <p:spPr>
          <a:xfrm>
            <a:off x="1674813" y="3176588"/>
            <a:ext cx="1008062"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 name="TextBox 22">
            <a:extLst>
              <a:ext uri="{FF2B5EF4-FFF2-40B4-BE49-F238E27FC236}">
                <a16:creationId xmlns="" xmlns:a16="http://schemas.microsoft.com/office/drawing/2014/main" id="{C47564EC-21AA-4E00-A29B-12A44ED99FC4}"/>
              </a:ext>
            </a:extLst>
          </p:cNvPr>
          <p:cNvSpPr txBox="1">
            <a:spLocks noChangeArrowheads="1"/>
          </p:cNvSpPr>
          <p:nvPr/>
        </p:nvSpPr>
        <p:spPr bwMode="auto">
          <a:xfrm>
            <a:off x="0" y="476250"/>
            <a:ext cx="9144000" cy="14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4400" b="1">
                <a:solidFill>
                  <a:srgbClr val="3333FF"/>
                </a:solidFill>
              </a:rPr>
              <a:t>Дифракционная картина это Фурье-образ объекта</a:t>
            </a:r>
          </a:p>
        </p:txBody>
      </p:sp>
      <p:sp>
        <p:nvSpPr>
          <p:cNvPr id="25606" name="TextBox 1">
            <a:extLst>
              <a:ext uri="{FF2B5EF4-FFF2-40B4-BE49-F238E27FC236}">
                <a16:creationId xmlns="" xmlns:a16="http://schemas.microsoft.com/office/drawing/2014/main" id="{8D6DCFD8-D708-4767-B86E-AFF6FB8124B9}"/>
              </a:ext>
            </a:extLst>
          </p:cNvPr>
          <p:cNvSpPr txBox="1">
            <a:spLocks noChangeArrowheads="1"/>
          </p:cNvSpPr>
          <p:nvPr/>
        </p:nvSpPr>
        <p:spPr bwMode="auto">
          <a:xfrm>
            <a:off x="-17463" y="4138613"/>
            <a:ext cx="1476376"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dirty="0"/>
              <a:t>Функция </a:t>
            </a:r>
          </a:p>
          <a:p>
            <a:pPr eaLnBrk="1" hangingPunct="1">
              <a:spcBef>
                <a:spcPct val="0"/>
              </a:spcBef>
              <a:buFontTx/>
              <a:buNone/>
            </a:pPr>
            <a:r>
              <a:rPr lang="ru-RU" altLang="ru-RU" sz="2400" dirty="0"/>
              <a:t>объекта</a:t>
            </a:r>
          </a:p>
        </p:txBody>
      </p:sp>
      <p:sp>
        <p:nvSpPr>
          <p:cNvPr id="25607" name="TextBox 2">
            <a:extLst>
              <a:ext uri="{FF2B5EF4-FFF2-40B4-BE49-F238E27FC236}">
                <a16:creationId xmlns="" xmlns:a16="http://schemas.microsoft.com/office/drawing/2014/main" id="{E8C2443F-2B27-476A-ABFF-51B0C1FA1F39}"/>
              </a:ext>
            </a:extLst>
          </p:cNvPr>
          <p:cNvSpPr txBox="1">
            <a:spLocks noChangeArrowheads="1"/>
          </p:cNvSpPr>
          <p:nvPr/>
        </p:nvSpPr>
        <p:spPr bwMode="auto">
          <a:xfrm>
            <a:off x="2995613" y="4138613"/>
            <a:ext cx="6148387"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400" dirty="0"/>
              <a:t>Фурье образ объекта – </a:t>
            </a:r>
          </a:p>
          <a:p>
            <a:pPr algn="ctr" eaLnBrk="1" hangingPunct="1">
              <a:spcBef>
                <a:spcPct val="0"/>
              </a:spcBef>
              <a:buFontTx/>
              <a:buNone/>
            </a:pPr>
            <a:r>
              <a:rPr lang="ru-RU" altLang="ru-RU" sz="2400" b="1" dirty="0">
                <a:solidFill>
                  <a:srgbClr val="0000FF"/>
                </a:solidFill>
              </a:rPr>
              <a:t>дифракционная картина</a:t>
            </a:r>
          </a:p>
        </p:txBody>
      </p:sp>
    </p:spTree>
    <p:extLst>
      <p:ext uri="{BB962C8B-B14F-4D97-AF65-F5344CB8AC3E}">
        <p14:creationId xmlns:p14="http://schemas.microsoft.com/office/powerpoint/2010/main" val="4285585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5606" grpId="0" animBg="1"/>
      <p:bldP spid="2560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a:extLst>
              <a:ext uri="{FF2B5EF4-FFF2-40B4-BE49-F238E27FC236}">
                <a16:creationId xmlns="" xmlns:a16="http://schemas.microsoft.com/office/drawing/2014/main" id="{6767ABF5-9D75-4ADF-8881-E7B6CA2D5C8F}"/>
              </a:ext>
            </a:extLst>
          </p:cNvPr>
          <p:cNvGraphicFramePr>
            <a:graphicFrameLocks noChangeAspect="1"/>
          </p:cNvGraphicFramePr>
          <p:nvPr>
            <p:extLst>
              <p:ext uri="{D42A27DB-BD31-4B8C-83A1-F6EECF244321}">
                <p14:modId xmlns:p14="http://schemas.microsoft.com/office/powerpoint/2010/main" val="1405702132"/>
              </p:ext>
            </p:extLst>
          </p:nvPr>
        </p:nvGraphicFramePr>
        <p:xfrm>
          <a:off x="398463" y="2349500"/>
          <a:ext cx="8375650" cy="1727200"/>
        </p:xfrm>
        <a:graphic>
          <a:graphicData uri="http://schemas.openxmlformats.org/presentationml/2006/ole">
            <mc:AlternateContent xmlns:mc="http://schemas.openxmlformats.org/markup-compatibility/2006">
              <mc:Choice xmlns:v="urn:schemas-microsoft-com:vml" Requires="v">
                <p:oleObj spid="_x0000_s98359" name="Equation" r:id="rId3" imgW="2628720" imgH="545760" progId="Equation.DSMT4">
                  <p:embed/>
                </p:oleObj>
              </mc:Choice>
              <mc:Fallback>
                <p:oleObj name="Equation" r:id="rId3" imgW="2628720" imgH="545760" progId="Equation.DSMT4">
                  <p:embed/>
                  <p:pic>
                    <p:nvPicPr>
                      <p:cNvPr id="3" name="Объект 2">
                        <a:extLst>
                          <a:ext uri="{FF2B5EF4-FFF2-40B4-BE49-F238E27FC236}">
                            <a16:creationId xmlns="" xmlns:a16="http://schemas.microsoft.com/office/drawing/2014/main" id="{6767ABF5-9D75-4ADF-8881-E7B6CA2D5C8F}"/>
                          </a:ext>
                        </a:extLst>
                      </p:cNvPr>
                      <p:cNvPicPr>
                        <a:picLocks noChangeAspect="1" noChangeArrowheads="1"/>
                      </p:cNvPicPr>
                      <p:nvPr/>
                    </p:nvPicPr>
                    <p:blipFill>
                      <a:blip r:embed="rId4"/>
                      <a:srcRect/>
                      <a:stretch>
                        <a:fillRect/>
                      </a:stretch>
                    </p:blipFill>
                    <p:spPr bwMode="auto">
                      <a:xfrm>
                        <a:off x="398463" y="2349500"/>
                        <a:ext cx="8375650" cy="172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1" name="TextBox 4">
            <a:extLst>
              <a:ext uri="{FF2B5EF4-FFF2-40B4-BE49-F238E27FC236}">
                <a16:creationId xmlns="" xmlns:a16="http://schemas.microsoft.com/office/drawing/2014/main" id="{2A9FC9E6-1519-4093-9987-A41F4C8ECCDF}"/>
              </a:ext>
            </a:extLst>
          </p:cNvPr>
          <p:cNvSpPr txBox="1">
            <a:spLocks noChangeArrowheads="1"/>
          </p:cNvSpPr>
          <p:nvPr/>
        </p:nvSpPr>
        <p:spPr bwMode="auto">
          <a:xfrm>
            <a:off x="0" y="23813"/>
            <a:ext cx="9144000" cy="2246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800" dirty="0">
                <a:solidFill>
                  <a:srgbClr val="3333FF"/>
                </a:solidFill>
              </a:rPr>
              <a:t>Пусть функция </a:t>
            </a:r>
            <a:r>
              <a:rPr lang="en-US" altLang="ru-RU" sz="2800" i="1" dirty="0">
                <a:solidFill>
                  <a:srgbClr val="3333FF"/>
                </a:solidFill>
              </a:rPr>
              <a:t>f(</a:t>
            </a:r>
            <a:r>
              <a:rPr lang="en-US" altLang="ru-RU" sz="2800" b="1" dirty="0">
                <a:solidFill>
                  <a:srgbClr val="3333FF"/>
                </a:solidFill>
              </a:rPr>
              <a:t>r</a:t>
            </a:r>
            <a:r>
              <a:rPr lang="en-US" altLang="ru-RU" sz="2800" i="1" dirty="0">
                <a:solidFill>
                  <a:srgbClr val="3333FF"/>
                </a:solidFill>
              </a:rPr>
              <a:t>)</a:t>
            </a:r>
            <a:r>
              <a:rPr lang="en-US" altLang="ru-RU" sz="2800" dirty="0">
                <a:solidFill>
                  <a:srgbClr val="3333FF"/>
                </a:solidFill>
              </a:rPr>
              <a:t> </a:t>
            </a:r>
            <a:r>
              <a:rPr lang="ru-RU" altLang="ru-RU" sz="2800" dirty="0">
                <a:solidFill>
                  <a:srgbClr val="3333FF"/>
                </a:solidFill>
              </a:rPr>
              <a:t>описывает </a:t>
            </a:r>
            <a:r>
              <a:rPr lang="en-US" altLang="ru-RU" sz="2800" dirty="0">
                <a:solidFill>
                  <a:srgbClr val="3333FF"/>
                </a:solidFill>
              </a:rPr>
              <a:t>c</a:t>
            </a:r>
            <a:r>
              <a:rPr lang="ru-RU" altLang="ru-RU" sz="2800" dirty="0">
                <a:solidFill>
                  <a:srgbClr val="3333FF"/>
                </a:solidFill>
              </a:rPr>
              <a:t>структуру какого либо объекта в </a:t>
            </a:r>
            <a:r>
              <a:rPr lang="ru-RU" altLang="ru-RU" sz="2800" dirty="0"/>
              <a:t>реальном прямом пространстве </a:t>
            </a:r>
            <a:r>
              <a:rPr lang="ru-RU" altLang="ru-RU" sz="2800" i="1" dirty="0">
                <a:solidFill>
                  <a:srgbClr val="3333FF"/>
                </a:solidFill>
              </a:rPr>
              <a:t>(</a:t>
            </a:r>
            <a:r>
              <a:rPr lang="en-US" altLang="ru-RU" sz="2800" i="1" dirty="0" err="1">
                <a:solidFill>
                  <a:srgbClr val="3333FF"/>
                </a:solidFill>
              </a:rPr>
              <a:t>x,y,z</a:t>
            </a:r>
            <a:r>
              <a:rPr lang="en-US" altLang="ru-RU" sz="2800" i="1" dirty="0">
                <a:solidFill>
                  <a:srgbClr val="3333FF"/>
                </a:solidFill>
              </a:rPr>
              <a:t>)</a:t>
            </a:r>
            <a:r>
              <a:rPr lang="ru-RU" altLang="ru-RU" sz="2800" i="1" dirty="0">
                <a:solidFill>
                  <a:srgbClr val="3333FF"/>
                </a:solidFill>
              </a:rPr>
              <a:t>, </a:t>
            </a:r>
            <a:r>
              <a:rPr lang="ru-RU" altLang="ru-RU" sz="2800" dirty="0">
                <a:solidFill>
                  <a:srgbClr val="3333FF"/>
                </a:solidFill>
              </a:rPr>
              <a:t>тогда трансформанта Фурье или образ Фурье (дифракционная картина объекта</a:t>
            </a:r>
            <a:r>
              <a:rPr lang="en-US" altLang="ru-RU" sz="2800" dirty="0">
                <a:solidFill>
                  <a:srgbClr val="3333FF"/>
                </a:solidFill>
              </a:rPr>
              <a:t>)</a:t>
            </a:r>
            <a:r>
              <a:rPr lang="ru-RU" altLang="ru-RU" sz="2800" dirty="0">
                <a:solidFill>
                  <a:srgbClr val="3333FF"/>
                </a:solidFill>
              </a:rPr>
              <a:t> </a:t>
            </a:r>
          </a:p>
          <a:p>
            <a:pPr algn="ctr" eaLnBrk="1" hangingPunct="1">
              <a:spcBef>
                <a:spcPct val="0"/>
              </a:spcBef>
              <a:buFontTx/>
              <a:buNone/>
            </a:pPr>
            <a:r>
              <a:rPr lang="ru-RU" altLang="ru-RU" sz="2800" dirty="0">
                <a:solidFill>
                  <a:srgbClr val="3333FF"/>
                </a:solidFill>
              </a:rPr>
              <a:t>будет записана в </a:t>
            </a:r>
            <a:r>
              <a:rPr lang="ru-RU" altLang="ru-RU" sz="2800" dirty="0">
                <a:solidFill>
                  <a:srgbClr val="FF0000"/>
                </a:solidFill>
              </a:rPr>
              <a:t>обратном пространстве </a:t>
            </a:r>
            <a:r>
              <a:rPr lang="ru-RU" altLang="ru-RU" sz="2800" dirty="0">
                <a:solidFill>
                  <a:srgbClr val="0000FF"/>
                </a:solidFill>
              </a:rPr>
              <a:t>в</a:t>
            </a:r>
            <a:r>
              <a:rPr lang="ru-RU" altLang="ru-RU" sz="2800" dirty="0">
                <a:solidFill>
                  <a:srgbClr val="FF0000"/>
                </a:solidFill>
              </a:rPr>
              <a:t> </a:t>
            </a:r>
            <a:r>
              <a:rPr lang="ru-RU" altLang="ru-RU" sz="2800" dirty="0">
                <a:solidFill>
                  <a:srgbClr val="3333FF"/>
                </a:solidFill>
              </a:rPr>
              <a:t>виде</a:t>
            </a:r>
            <a:r>
              <a:rPr lang="en-US" altLang="ru-RU" sz="2800" i="1" dirty="0">
                <a:solidFill>
                  <a:srgbClr val="FF0000"/>
                </a:solidFill>
              </a:rPr>
              <a:t> </a:t>
            </a:r>
            <a:endParaRPr lang="ru-RU" altLang="ru-RU" sz="2800" dirty="0">
              <a:solidFill>
                <a:srgbClr val="3333FF"/>
              </a:solidFill>
            </a:endParaRPr>
          </a:p>
        </p:txBody>
      </p:sp>
      <p:sp>
        <p:nvSpPr>
          <p:cNvPr id="6" name="TextBox 5">
            <a:extLst>
              <a:ext uri="{FF2B5EF4-FFF2-40B4-BE49-F238E27FC236}">
                <a16:creationId xmlns="" xmlns:a16="http://schemas.microsoft.com/office/drawing/2014/main" id="{7EA21B4F-5204-4ACF-9D06-5AE6A1D4FC43}"/>
              </a:ext>
            </a:extLst>
          </p:cNvPr>
          <p:cNvSpPr txBox="1">
            <a:spLocks noChangeArrowheads="1"/>
          </p:cNvSpPr>
          <p:nvPr/>
        </p:nvSpPr>
        <p:spPr bwMode="auto">
          <a:xfrm>
            <a:off x="0" y="5041900"/>
            <a:ext cx="91440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400"/>
              <a:t>В дальнейшем мы будем использовать терминологию </a:t>
            </a:r>
            <a:r>
              <a:rPr lang="ru-RU" altLang="ru-RU" sz="2400">
                <a:solidFill>
                  <a:srgbClr val="3333FF"/>
                </a:solidFill>
              </a:rPr>
              <a:t>прямое пространство (пространство объекта) </a:t>
            </a:r>
            <a:r>
              <a:rPr lang="ru-RU" altLang="ru-RU" sz="2400"/>
              <a:t>и </a:t>
            </a:r>
            <a:r>
              <a:rPr lang="ru-RU" altLang="ru-RU" sz="2400">
                <a:solidFill>
                  <a:srgbClr val="FF0000"/>
                </a:solidFill>
              </a:rPr>
              <a:t>обратное пространство или Фурье-пространство </a:t>
            </a:r>
          </a:p>
          <a:p>
            <a:pPr algn="ctr" eaLnBrk="1" hangingPunct="1">
              <a:spcBef>
                <a:spcPct val="0"/>
              </a:spcBef>
              <a:buFontTx/>
              <a:buNone/>
            </a:pPr>
            <a:r>
              <a:rPr lang="ru-RU" altLang="ru-RU" sz="2400">
                <a:solidFill>
                  <a:srgbClr val="FF0000"/>
                </a:solidFill>
              </a:rPr>
              <a:t>(пространство дифракционной картины).  </a:t>
            </a:r>
          </a:p>
        </p:txBody>
      </p:sp>
      <p:sp>
        <p:nvSpPr>
          <p:cNvPr id="5" name="Прямоугольник 4">
            <a:extLst>
              <a:ext uri="{FF2B5EF4-FFF2-40B4-BE49-F238E27FC236}">
                <a16:creationId xmlns="" xmlns:a16="http://schemas.microsoft.com/office/drawing/2014/main" id="{937FE55F-EB3B-4D25-8E9F-D517D2CBC735}"/>
              </a:ext>
            </a:extLst>
          </p:cNvPr>
          <p:cNvSpPr>
            <a:spLocks noChangeArrowheads="1"/>
          </p:cNvSpPr>
          <p:nvPr/>
        </p:nvSpPr>
        <p:spPr bwMode="auto">
          <a:xfrm>
            <a:off x="0" y="4221163"/>
            <a:ext cx="9144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solidFill>
                  <a:srgbClr val="3333FF"/>
                </a:solidFill>
              </a:rPr>
              <a:t>Здесь</a:t>
            </a:r>
            <a:r>
              <a:rPr lang="ru-RU" altLang="ru-RU" sz="1800" i="1">
                <a:solidFill>
                  <a:srgbClr val="FF0000"/>
                </a:solidFill>
              </a:rPr>
              <a:t> </a:t>
            </a:r>
            <a:r>
              <a:rPr lang="en-US" altLang="ru-RU" sz="1800" i="1">
                <a:solidFill>
                  <a:srgbClr val="FF0000"/>
                </a:solidFill>
              </a:rPr>
              <a:t>u</a:t>
            </a:r>
            <a:r>
              <a:rPr lang="en-US" altLang="ru-RU" sz="1800">
                <a:solidFill>
                  <a:srgbClr val="3333FF"/>
                </a:solidFill>
              </a:rPr>
              <a:t> </a:t>
            </a:r>
            <a:r>
              <a:rPr lang="ru-RU" altLang="ru-RU" sz="1800">
                <a:solidFill>
                  <a:srgbClr val="3333FF"/>
                </a:solidFill>
              </a:rPr>
              <a:t>текущая координата </a:t>
            </a:r>
            <a:r>
              <a:rPr lang="ru-RU" altLang="ru-RU" sz="1800" i="1">
                <a:solidFill>
                  <a:srgbClr val="FF0000"/>
                </a:solidFill>
              </a:rPr>
              <a:t>(</a:t>
            </a:r>
            <a:r>
              <a:rPr lang="en-US" altLang="ru-RU" sz="1800" i="1">
                <a:solidFill>
                  <a:srgbClr val="FF0000"/>
                </a:solidFill>
              </a:rPr>
              <a:t>u,v,w</a:t>
            </a:r>
            <a:r>
              <a:rPr lang="ru-RU" altLang="ru-RU" sz="1800" i="1">
                <a:solidFill>
                  <a:srgbClr val="FF0000"/>
                </a:solidFill>
              </a:rPr>
              <a:t>) </a:t>
            </a:r>
            <a:r>
              <a:rPr lang="ru-RU" altLang="ru-RU" sz="1800">
                <a:solidFill>
                  <a:srgbClr val="3333FF"/>
                </a:solidFill>
              </a:rPr>
              <a:t>в </a:t>
            </a:r>
            <a:r>
              <a:rPr lang="ru-RU" altLang="ru-RU" sz="1800">
                <a:solidFill>
                  <a:srgbClr val="FF0000"/>
                </a:solidFill>
              </a:rPr>
              <a:t>Фурье пространстве или в обратном пространстве</a:t>
            </a:r>
            <a:r>
              <a:rPr lang="ru-RU" altLang="ru-RU" sz="1800">
                <a:solidFill>
                  <a:srgbClr val="3333FF"/>
                </a:solidFill>
              </a:rPr>
              <a:t> </a:t>
            </a:r>
            <a:endParaRPr lang="ru-RU" altLang="ru-RU" sz="1800"/>
          </a:p>
        </p:txBody>
      </p:sp>
    </p:spTree>
    <p:extLst>
      <p:ext uri="{BB962C8B-B14F-4D97-AF65-F5344CB8AC3E}">
        <p14:creationId xmlns:p14="http://schemas.microsoft.com/office/powerpoint/2010/main" val="1539964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6"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A40B90B9-0CBC-4EFC-9230-D9FA9B572A3C}"/>
              </a:ext>
            </a:extLst>
          </p:cNvPr>
          <p:cNvSpPr txBox="1">
            <a:spLocks noChangeArrowheads="1"/>
          </p:cNvSpPr>
          <p:nvPr/>
        </p:nvSpPr>
        <p:spPr bwMode="auto">
          <a:xfrm>
            <a:off x="0" y="0"/>
            <a:ext cx="9144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800" b="1">
                <a:solidFill>
                  <a:srgbClr val="3333FF"/>
                </a:solidFill>
              </a:rPr>
              <a:t>Фурье</a:t>
            </a:r>
            <a:r>
              <a:rPr lang="en-US" altLang="ru-RU" sz="2800" b="1">
                <a:solidFill>
                  <a:srgbClr val="3333FF"/>
                </a:solidFill>
              </a:rPr>
              <a:t>-</a:t>
            </a:r>
            <a:r>
              <a:rPr lang="ru-RU" altLang="ru-RU" sz="2800" b="1">
                <a:solidFill>
                  <a:srgbClr val="3333FF"/>
                </a:solidFill>
              </a:rPr>
              <a:t>преобразование, Фурье-образ функции</a:t>
            </a:r>
          </a:p>
        </p:txBody>
      </p:sp>
      <p:graphicFrame>
        <p:nvGraphicFramePr>
          <p:cNvPr id="3" name="Object 5">
            <a:extLst>
              <a:ext uri="{FF2B5EF4-FFF2-40B4-BE49-F238E27FC236}">
                <a16:creationId xmlns="" xmlns:a16="http://schemas.microsoft.com/office/drawing/2014/main" id="{30CA17F2-3C59-4415-A07F-D2E55E564EA5}"/>
              </a:ext>
            </a:extLst>
          </p:cNvPr>
          <p:cNvGraphicFramePr>
            <a:graphicFrameLocks noChangeAspect="1"/>
          </p:cNvGraphicFramePr>
          <p:nvPr/>
        </p:nvGraphicFramePr>
        <p:xfrm>
          <a:off x="1593850" y="1090613"/>
          <a:ext cx="1347788" cy="931862"/>
        </p:xfrm>
        <a:graphic>
          <a:graphicData uri="http://schemas.openxmlformats.org/presentationml/2006/ole">
            <mc:AlternateContent xmlns:mc="http://schemas.openxmlformats.org/markup-compatibility/2006">
              <mc:Choice xmlns:v="urn:schemas-microsoft-com:vml" Requires="v">
                <p:oleObj spid="_x0000_s99489" name="Equation" r:id="rId3" imgW="368140" imgH="253890" progId="Equation.DSMT4">
                  <p:embed/>
                </p:oleObj>
              </mc:Choice>
              <mc:Fallback>
                <p:oleObj name="Equation" r:id="rId3" imgW="368140" imgH="253890" progId="Equation.DSMT4">
                  <p:embed/>
                  <p:pic>
                    <p:nvPicPr>
                      <p:cNvPr id="3" name="Object 5">
                        <a:extLst>
                          <a:ext uri="{FF2B5EF4-FFF2-40B4-BE49-F238E27FC236}">
                            <a16:creationId xmlns="" xmlns:a16="http://schemas.microsoft.com/office/drawing/2014/main" id="{30CA17F2-3C59-4415-A07F-D2E55E564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850" y="1090613"/>
                        <a:ext cx="1347788" cy="931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6">
            <a:extLst>
              <a:ext uri="{FF2B5EF4-FFF2-40B4-BE49-F238E27FC236}">
                <a16:creationId xmlns="" xmlns:a16="http://schemas.microsoft.com/office/drawing/2014/main" id="{0893FEC3-F8AB-426E-B9D9-0DEF9A2224C1}"/>
              </a:ext>
            </a:extLst>
          </p:cNvPr>
          <p:cNvGraphicFramePr>
            <a:graphicFrameLocks noChangeAspect="1"/>
          </p:cNvGraphicFramePr>
          <p:nvPr/>
        </p:nvGraphicFramePr>
        <p:xfrm>
          <a:off x="860425" y="4725988"/>
          <a:ext cx="7283450" cy="1304925"/>
        </p:xfrm>
        <a:graphic>
          <a:graphicData uri="http://schemas.openxmlformats.org/presentationml/2006/ole">
            <mc:AlternateContent xmlns:mc="http://schemas.openxmlformats.org/markup-compatibility/2006">
              <mc:Choice xmlns:v="urn:schemas-microsoft-com:vml" Requires="v">
                <p:oleObj spid="_x0000_s99490" name="Equation" r:id="rId5" imgW="3022600" imgH="546100" progId="Equation.DSMT4">
                  <p:embed/>
                </p:oleObj>
              </mc:Choice>
              <mc:Fallback>
                <p:oleObj name="Equation" r:id="rId5" imgW="3022600" imgH="546100" progId="Equation.DSMT4">
                  <p:embed/>
                  <p:pic>
                    <p:nvPicPr>
                      <p:cNvPr id="4" name="Object 6">
                        <a:extLst>
                          <a:ext uri="{FF2B5EF4-FFF2-40B4-BE49-F238E27FC236}">
                            <a16:creationId xmlns="" xmlns:a16="http://schemas.microsoft.com/office/drawing/2014/main" id="{0893FEC3-F8AB-426E-B9D9-0DEF9A2224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425" y="4725988"/>
                        <a:ext cx="7283450" cy="1304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7">
            <a:extLst>
              <a:ext uri="{FF2B5EF4-FFF2-40B4-BE49-F238E27FC236}">
                <a16:creationId xmlns="" xmlns:a16="http://schemas.microsoft.com/office/drawing/2014/main" id="{BBF76E7F-01EE-4548-991A-280EC245A014}"/>
              </a:ext>
            </a:extLst>
          </p:cNvPr>
          <p:cNvGraphicFramePr>
            <a:graphicFrameLocks noChangeAspect="1"/>
          </p:cNvGraphicFramePr>
          <p:nvPr/>
        </p:nvGraphicFramePr>
        <p:xfrm>
          <a:off x="1476375" y="2205038"/>
          <a:ext cx="6523038" cy="1379537"/>
        </p:xfrm>
        <a:graphic>
          <a:graphicData uri="http://schemas.openxmlformats.org/presentationml/2006/ole">
            <mc:AlternateContent xmlns:mc="http://schemas.openxmlformats.org/markup-compatibility/2006">
              <mc:Choice xmlns:v="urn:schemas-microsoft-com:vml" Requires="v">
                <p:oleObj spid="_x0000_s99491" name="Equation" r:id="rId7" imgW="2565400" imgH="546100" progId="Equation.DSMT4">
                  <p:embed/>
                </p:oleObj>
              </mc:Choice>
              <mc:Fallback>
                <p:oleObj name="Equation" r:id="rId7" imgW="2565400" imgH="546100" progId="Equation.DSMT4">
                  <p:embed/>
                  <p:pic>
                    <p:nvPicPr>
                      <p:cNvPr id="5" name="Object 7">
                        <a:extLst>
                          <a:ext uri="{FF2B5EF4-FFF2-40B4-BE49-F238E27FC236}">
                            <a16:creationId xmlns="" xmlns:a16="http://schemas.microsoft.com/office/drawing/2014/main" id="{BBF76E7F-01EE-4548-991A-280EC245A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2205038"/>
                        <a:ext cx="6523038" cy="1379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 Box 8">
            <a:extLst>
              <a:ext uri="{FF2B5EF4-FFF2-40B4-BE49-F238E27FC236}">
                <a16:creationId xmlns="" xmlns:a16="http://schemas.microsoft.com/office/drawing/2014/main" id="{E5B06334-AFF4-4DDA-8F81-5597E514019F}"/>
              </a:ext>
            </a:extLst>
          </p:cNvPr>
          <p:cNvSpPr txBox="1">
            <a:spLocks noChangeArrowheads="1"/>
          </p:cNvSpPr>
          <p:nvPr/>
        </p:nvSpPr>
        <p:spPr bwMode="auto">
          <a:xfrm>
            <a:off x="3203575" y="1216025"/>
            <a:ext cx="49403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ru-RU" altLang="ru-RU" sz="1800">
                <a:solidFill>
                  <a:srgbClr val="3333FF"/>
                </a:solidFill>
              </a:rPr>
              <a:t> любая функция в пространстве </a:t>
            </a:r>
            <a:r>
              <a:rPr lang="en-US" altLang="ru-RU" sz="1800">
                <a:solidFill>
                  <a:srgbClr val="3333FF"/>
                </a:solidFill>
              </a:rPr>
              <a:t>{</a:t>
            </a:r>
            <a:r>
              <a:rPr lang="en-US" altLang="ru-RU" sz="1800" i="1">
                <a:solidFill>
                  <a:srgbClr val="3333FF"/>
                </a:solidFill>
              </a:rPr>
              <a:t>x</a:t>
            </a:r>
            <a:r>
              <a:rPr lang="en-US" altLang="ru-RU" sz="1800">
                <a:solidFill>
                  <a:srgbClr val="3333FF"/>
                </a:solidFill>
              </a:rPr>
              <a:t>}</a:t>
            </a:r>
            <a:r>
              <a:rPr lang="ru-RU" altLang="ru-RU" sz="1800">
                <a:solidFill>
                  <a:srgbClr val="3333FF"/>
                </a:solidFill>
              </a:rPr>
              <a:t> </a:t>
            </a:r>
          </a:p>
          <a:p>
            <a:pPr eaLnBrk="1" hangingPunct="1">
              <a:spcBef>
                <a:spcPct val="0"/>
              </a:spcBef>
              <a:buFontTx/>
              <a:buNone/>
            </a:pPr>
            <a:r>
              <a:rPr lang="en-US" altLang="ru-RU" sz="1800">
                <a:solidFill>
                  <a:srgbClr val="3333FF"/>
                </a:solidFill>
              </a:rPr>
              <a:t>x</a:t>
            </a:r>
            <a:r>
              <a:rPr lang="ru-RU" altLang="ru-RU" sz="1800">
                <a:solidFill>
                  <a:srgbClr val="3333FF"/>
                </a:solidFill>
              </a:rPr>
              <a:t> </a:t>
            </a:r>
            <a:r>
              <a:rPr lang="en-US" altLang="ru-RU" sz="1800">
                <a:solidFill>
                  <a:srgbClr val="3333FF"/>
                </a:solidFill>
              </a:rPr>
              <a:t>– </a:t>
            </a:r>
            <a:r>
              <a:rPr lang="ru-RU" altLang="ru-RU" sz="1800">
                <a:solidFill>
                  <a:srgbClr val="3333FF"/>
                </a:solidFill>
              </a:rPr>
              <a:t>пространство</a:t>
            </a:r>
            <a:r>
              <a:rPr lang="en-US" altLang="ru-RU" sz="1800">
                <a:solidFill>
                  <a:srgbClr val="3333FF"/>
                </a:solidFill>
              </a:rPr>
              <a:t> - </a:t>
            </a:r>
            <a:r>
              <a:rPr lang="ru-RU" altLang="ru-RU" sz="1800">
                <a:solidFill>
                  <a:srgbClr val="3333FF"/>
                </a:solidFill>
              </a:rPr>
              <a:t>это прямое пространство</a:t>
            </a:r>
          </a:p>
        </p:txBody>
      </p:sp>
      <p:sp>
        <p:nvSpPr>
          <p:cNvPr id="7" name="Text Box 9">
            <a:extLst>
              <a:ext uri="{FF2B5EF4-FFF2-40B4-BE49-F238E27FC236}">
                <a16:creationId xmlns="" xmlns:a16="http://schemas.microsoft.com/office/drawing/2014/main" id="{2FB754AB-606E-42E5-9624-DE6A89FBD863}"/>
              </a:ext>
            </a:extLst>
          </p:cNvPr>
          <p:cNvSpPr txBox="1">
            <a:spLocks noChangeArrowheads="1"/>
          </p:cNvSpPr>
          <p:nvPr/>
        </p:nvSpPr>
        <p:spPr bwMode="auto">
          <a:xfrm>
            <a:off x="0" y="3765550"/>
            <a:ext cx="91440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solidFill>
                  <a:srgbClr val="3333FF"/>
                </a:solidFill>
              </a:rPr>
              <a:t>Это выражение определяет Фурье-образ этой функции в пространстве </a:t>
            </a:r>
            <a:r>
              <a:rPr lang="en-US" altLang="ru-RU" sz="1800">
                <a:solidFill>
                  <a:srgbClr val="3333FF"/>
                </a:solidFill>
              </a:rPr>
              <a:t>{</a:t>
            </a:r>
            <a:r>
              <a:rPr lang="en-US" altLang="ru-RU" sz="1800" i="1">
                <a:solidFill>
                  <a:srgbClr val="3333FF"/>
                </a:solidFill>
              </a:rPr>
              <a:t>u</a:t>
            </a:r>
            <a:r>
              <a:rPr lang="en-US" altLang="ru-RU" sz="1800">
                <a:solidFill>
                  <a:srgbClr val="3333FF"/>
                </a:solidFill>
              </a:rPr>
              <a:t>}</a:t>
            </a:r>
            <a:r>
              <a:rPr lang="ru-RU" altLang="ru-RU" sz="1800">
                <a:solidFill>
                  <a:srgbClr val="3333FF"/>
                </a:solidFill>
              </a:rPr>
              <a:t> </a:t>
            </a:r>
          </a:p>
          <a:p>
            <a:pPr algn="ctr" eaLnBrk="1" hangingPunct="1">
              <a:spcBef>
                <a:spcPct val="0"/>
              </a:spcBef>
              <a:buFontTx/>
              <a:buNone/>
            </a:pPr>
            <a:r>
              <a:rPr lang="en-US" altLang="ru-RU" sz="1800">
                <a:solidFill>
                  <a:srgbClr val="3333FF"/>
                </a:solidFill>
              </a:rPr>
              <a:t>U – </a:t>
            </a:r>
            <a:r>
              <a:rPr lang="ru-RU" altLang="ru-RU" sz="1800">
                <a:solidFill>
                  <a:srgbClr val="3333FF"/>
                </a:solidFill>
              </a:rPr>
              <a:t>пространство - это обратное пространство</a:t>
            </a:r>
          </a:p>
        </p:txBody>
      </p:sp>
      <p:sp>
        <p:nvSpPr>
          <p:cNvPr id="8" name="Text Box 10">
            <a:extLst>
              <a:ext uri="{FF2B5EF4-FFF2-40B4-BE49-F238E27FC236}">
                <a16:creationId xmlns="" xmlns:a16="http://schemas.microsoft.com/office/drawing/2014/main" id="{45A42081-AEC9-4B41-9997-E04809AAFBD7}"/>
              </a:ext>
            </a:extLst>
          </p:cNvPr>
          <p:cNvSpPr txBox="1">
            <a:spLocks noChangeArrowheads="1"/>
          </p:cNvSpPr>
          <p:nvPr/>
        </p:nvSpPr>
        <p:spPr bwMode="auto">
          <a:xfrm>
            <a:off x="0" y="6237288"/>
            <a:ext cx="9144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solidFill>
                  <a:srgbClr val="3333FF"/>
                </a:solidFill>
              </a:rPr>
              <a:t>обратное Фурье-преобразование функции </a:t>
            </a:r>
            <a:r>
              <a:rPr lang="en-US" altLang="ru-RU" sz="1800" i="1">
                <a:solidFill>
                  <a:srgbClr val="3333FF"/>
                </a:solidFill>
              </a:rPr>
              <a:t>f(x)</a:t>
            </a:r>
            <a:endParaRPr lang="ru-RU" altLang="ru-RU" sz="1800" i="1">
              <a:solidFill>
                <a:srgbClr val="3333FF"/>
              </a:solidFill>
            </a:endParaRPr>
          </a:p>
        </p:txBody>
      </p:sp>
    </p:spTree>
    <p:extLst>
      <p:ext uri="{BB962C8B-B14F-4D97-AF65-F5344CB8AC3E}">
        <p14:creationId xmlns:p14="http://schemas.microsoft.com/office/powerpoint/2010/main" val="2647238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Фрагменты к книге\Раздел 5 Дифракция\Дифракция на щели\Fig\Объект-Фурье-образ.tif">
            <a:extLst>
              <a:ext uri="{FF2B5EF4-FFF2-40B4-BE49-F238E27FC236}">
                <a16:creationId xmlns="" xmlns:a16="http://schemas.microsoft.com/office/drawing/2014/main" id="{A7AC5226-9100-4B18-8C7D-3AE413BAFA4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007552"/>
            <a:ext cx="3662769" cy="4850448"/>
          </a:xfrm>
          <a:prstGeom prst="rect">
            <a:avLst/>
          </a:prstGeom>
          <a:noFill/>
          <a:ln>
            <a:noFill/>
          </a:ln>
        </p:spPr>
      </p:pic>
      <p:sp>
        <p:nvSpPr>
          <p:cNvPr id="4" name="Прямоугольник 3">
            <a:extLst>
              <a:ext uri="{FF2B5EF4-FFF2-40B4-BE49-F238E27FC236}">
                <a16:creationId xmlns="" xmlns:a16="http://schemas.microsoft.com/office/drawing/2014/main" id="{355D172E-BAA6-46E9-BAFE-F72129FD89F8}"/>
              </a:ext>
            </a:extLst>
          </p:cNvPr>
          <p:cNvSpPr/>
          <p:nvPr/>
        </p:nvSpPr>
        <p:spPr>
          <a:xfrm>
            <a:off x="0" y="0"/>
            <a:ext cx="9144000" cy="1938992"/>
          </a:xfrm>
          <a:prstGeom prst="rect">
            <a:avLst/>
          </a:prstGeom>
          <a:solidFill>
            <a:schemeClr val="bg1"/>
          </a:solidFill>
        </p:spPr>
        <p:txBody>
          <a:bodyPr wrap="square">
            <a:spAutoFit/>
          </a:bodyPr>
          <a:lstStyle/>
          <a:p>
            <a:pPr algn="ctr">
              <a:spcAft>
                <a:spcPts val="0"/>
              </a:spcAft>
            </a:pPr>
            <a:r>
              <a:rPr lang="ru-RU" sz="2400" b="1" dirty="0">
                <a:solidFill>
                  <a:srgbClr val="0000FF"/>
                </a:solidFill>
                <a:ea typeface="Calibri" panose="020F0502020204030204" pitchFamily="34" charset="0"/>
                <a:cs typeface="Arial" panose="020B0604020202020204" pitchFamily="34" charset="0"/>
              </a:rPr>
              <a:t>Геометрические фигуры и их Фурье- образы (трансформанты) в обратном пространстве. </a:t>
            </a:r>
            <a:endParaRPr lang="ru-RU" sz="2400" dirty="0">
              <a:solidFill>
                <a:srgbClr val="0000FF"/>
              </a:solidFill>
              <a:ea typeface="Calibri" panose="020F0502020204030204" pitchFamily="34" charset="0"/>
              <a:cs typeface="Arial" panose="020B0604020202020204" pitchFamily="34" charset="0"/>
            </a:endParaRPr>
          </a:p>
          <a:p>
            <a:pPr algn="ctr">
              <a:spcAft>
                <a:spcPts val="0"/>
              </a:spcAft>
            </a:pPr>
            <a:r>
              <a:rPr lang="ru-RU" sz="2400" dirty="0">
                <a:ea typeface="Calibri" panose="020F0502020204030204" pitchFamily="34" charset="0"/>
                <a:cs typeface="Arial" panose="020B0604020202020204" pitchFamily="34" charset="0"/>
              </a:rPr>
              <a:t>стержень; узловой ряд; узловая плоскость; фотография главного здания МГУ. </a:t>
            </a:r>
          </a:p>
          <a:p>
            <a:pPr algn="ctr">
              <a:spcAft>
                <a:spcPts val="0"/>
              </a:spcAft>
            </a:pPr>
            <a:r>
              <a:rPr lang="ru-RU" sz="2400" dirty="0">
                <a:ea typeface="Calibri" panose="020F0502020204030204" pitchFamily="34" charset="0"/>
                <a:cs typeface="Arial" panose="020B0604020202020204" pitchFamily="34" charset="0"/>
              </a:rPr>
              <a:t>Для представленных рисунков </a:t>
            </a:r>
            <a:r>
              <a:rPr lang="en-US" sz="2400" dirty="0">
                <a:ea typeface="Calibri" panose="020F0502020204030204" pitchFamily="34" charset="0"/>
                <a:cs typeface="Arial" panose="020B0604020202020204" pitchFamily="34" charset="0"/>
              </a:rPr>
              <a:t>L</a:t>
            </a:r>
            <a:r>
              <a:rPr lang="ru-RU" sz="2400" dirty="0">
                <a:ea typeface="Calibri" panose="020F0502020204030204" pitchFamily="34" charset="0"/>
                <a:cs typeface="Arial" panose="020B0604020202020204" pitchFamily="34" charset="0"/>
              </a:rPr>
              <a:t>, </a:t>
            </a:r>
            <a:r>
              <a:rPr lang="en-US" sz="2400" dirty="0">
                <a:ea typeface="Calibri" panose="020F0502020204030204" pitchFamily="34" charset="0"/>
                <a:cs typeface="Arial" panose="020B0604020202020204" pitchFamily="34" charset="0"/>
              </a:rPr>
              <a:t>D</a:t>
            </a:r>
            <a:r>
              <a:rPr lang="ru-RU" sz="2400" dirty="0">
                <a:ea typeface="Calibri" panose="020F0502020204030204" pitchFamily="34" charset="0"/>
                <a:cs typeface="Arial" panose="020B0604020202020204" pitchFamily="34" charset="0"/>
              </a:rPr>
              <a:t>→∞, </a:t>
            </a:r>
            <a:r>
              <a:rPr lang="en-US" sz="2400" dirty="0">
                <a:ea typeface="Calibri" panose="020F0502020204030204" pitchFamily="34" charset="0"/>
                <a:cs typeface="Arial" panose="020B0604020202020204" pitchFamily="34" charset="0"/>
              </a:rPr>
              <a:t>d</a:t>
            </a:r>
            <a:r>
              <a:rPr lang="ru-RU" sz="2400" dirty="0">
                <a:ea typeface="Calibri" panose="020F0502020204030204" pitchFamily="34" charset="0"/>
                <a:cs typeface="Arial" panose="020B0604020202020204" pitchFamily="34" charset="0"/>
              </a:rPr>
              <a:t>→0. </a:t>
            </a:r>
            <a:endParaRPr lang="ru-RU" sz="2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610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8C4324D0-1125-4E8C-84B4-6E13FD2A2BE0}"/>
              </a:ext>
            </a:extLst>
          </p:cNvPr>
          <p:cNvPicPr>
            <a:picLocks noChangeAspect="1"/>
          </p:cNvPicPr>
          <p:nvPr/>
        </p:nvPicPr>
        <p:blipFill>
          <a:blip r:embed="rId2"/>
          <a:stretch>
            <a:fillRect/>
          </a:stretch>
        </p:blipFill>
        <p:spPr>
          <a:xfrm>
            <a:off x="685800" y="1680665"/>
            <a:ext cx="7772400" cy="5172075"/>
          </a:xfrm>
          <a:prstGeom prst="rect">
            <a:avLst/>
          </a:prstGeom>
        </p:spPr>
      </p:pic>
      <p:pic>
        <p:nvPicPr>
          <p:cNvPr id="3" name="Рисунок 2">
            <a:extLst>
              <a:ext uri="{FF2B5EF4-FFF2-40B4-BE49-F238E27FC236}">
                <a16:creationId xmlns="" xmlns:a16="http://schemas.microsoft.com/office/drawing/2014/main" id="{1E5E5892-65E4-4220-8559-26850EC517AC}"/>
              </a:ext>
            </a:extLst>
          </p:cNvPr>
          <p:cNvPicPr>
            <a:picLocks noChangeAspect="1"/>
          </p:cNvPicPr>
          <p:nvPr/>
        </p:nvPicPr>
        <p:blipFill>
          <a:blip r:embed="rId3"/>
          <a:stretch>
            <a:fillRect/>
          </a:stretch>
        </p:blipFill>
        <p:spPr>
          <a:xfrm>
            <a:off x="5501390" y="1746423"/>
            <a:ext cx="2971800" cy="1828800"/>
          </a:xfrm>
          <a:prstGeom prst="rect">
            <a:avLst/>
          </a:prstGeom>
        </p:spPr>
      </p:pic>
      <p:pic>
        <p:nvPicPr>
          <p:cNvPr id="4" name="Рисунок 3">
            <a:extLst>
              <a:ext uri="{FF2B5EF4-FFF2-40B4-BE49-F238E27FC236}">
                <a16:creationId xmlns="" xmlns:a16="http://schemas.microsoft.com/office/drawing/2014/main" id="{6112904C-2519-40B8-AF0E-97A2F45044C6}"/>
              </a:ext>
            </a:extLst>
          </p:cNvPr>
          <p:cNvPicPr>
            <a:picLocks noChangeAspect="1"/>
          </p:cNvPicPr>
          <p:nvPr/>
        </p:nvPicPr>
        <p:blipFill>
          <a:blip r:embed="rId4"/>
          <a:stretch>
            <a:fillRect/>
          </a:stretch>
        </p:blipFill>
        <p:spPr>
          <a:xfrm>
            <a:off x="5456620" y="3575223"/>
            <a:ext cx="2943225" cy="1524000"/>
          </a:xfrm>
          <a:prstGeom prst="rect">
            <a:avLst/>
          </a:prstGeom>
        </p:spPr>
      </p:pic>
      <p:pic>
        <p:nvPicPr>
          <p:cNvPr id="5" name="Рисунок 4">
            <a:extLst>
              <a:ext uri="{FF2B5EF4-FFF2-40B4-BE49-F238E27FC236}">
                <a16:creationId xmlns="" xmlns:a16="http://schemas.microsoft.com/office/drawing/2014/main" id="{0130AE0C-65E7-4F8D-B5C6-A4D7C324190F}"/>
              </a:ext>
            </a:extLst>
          </p:cNvPr>
          <p:cNvPicPr>
            <a:picLocks noChangeAspect="1"/>
          </p:cNvPicPr>
          <p:nvPr/>
        </p:nvPicPr>
        <p:blipFill>
          <a:blip r:embed="rId5"/>
          <a:stretch>
            <a:fillRect/>
          </a:stretch>
        </p:blipFill>
        <p:spPr>
          <a:xfrm>
            <a:off x="5461985" y="5086200"/>
            <a:ext cx="2990850" cy="1628775"/>
          </a:xfrm>
          <a:prstGeom prst="rect">
            <a:avLst/>
          </a:prstGeom>
        </p:spPr>
      </p:pic>
      <p:sp>
        <p:nvSpPr>
          <p:cNvPr id="6" name="Прямоугольник 5">
            <a:extLst>
              <a:ext uri="{FF2B5EF4-FFF2-40B4-BE49-F238E27FC236}">
                <a16:creationId xmlns="" xmlns:a16="http://schemas.microsoft.com/office/drawing/2014/main" id="{19BA026F-57DD-4B46-907A-78B0F855B325}"/>
              </a:ext>
            </a:extLst>
          </p:cNvPr>
          <p:cNvSpPr/>
          <p:nvPr/>
        </p:nvSpPr>
        <p:spPr>
          <a:xfrm>
            <a:off x="0" y="0"/>
            <a:ext cx="9144000" cy="1530868"/>
          </a:xfrm>
          <a:prstGeom prst="rect">
            <a:avLst/>
          </a:prstGeom>
          <a:solidFill>
            <a:schemeClr val="bg1"/>
          </a:solidFill>
        </p:spPr>
        <p:txBody>
          <a:bodyPr wrap="square">
            <a:spAutoFit/>
          </a:bodyPr>
          <a:lstStyle/>
          <a:p>
            <a:pPr algn="ctr">
              <a:lnSpc>
                <a:spcPct val="70000"/>
              </a:lnSpc>
              <a:spcAft>
                <a:spcPts val="0"/>
              </a:spcAft>
            </a:pPr>
            <a:r>
              <a:rPr lang="ru-RU" b="1" dirty="0">
                <a:latin typeface="Times New Roman" panose="02020603050405020304" pitchFamily="18" charset="0"/>
                <a:ea typeface="Calibri" panose="020F0502020204030204" pitchFamily="34" charset="0"/>
                <a:cs typeface="Times New Roman" panose="02020603050405020304" pitchFamily="18" charset="0"/>
              </a:rPr>
              <a:t>Картины рассеяние света на круглом отверстии при разных соотношениях длины волны и размеров отверстия:</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S</a:t>
            </a:r>
            <a:r>
              <a:rPr lang="ru-RU" dirty="0">
                <a:latin typeface="Times New Roman" panose="02020603050405020304" pitchFamily="18" charset="0"/>
                <a:ea typeface="Calibri" panose="020F0502020204030204" pitchFamily="34" charset="0"/>
                <a:cs typeface="Times New Roman" panose="02020603050405020304" pitchFamily="18" charset="0"/>
              </a:rPr>
              <a:t> — источник излучения; </a:t>
            </a:r>
            <a:r>
              <a:rPr lang="en-US" i="1" dirty="0">
                <a:latin typeface="Times New Roman" panose="02020603050405020304" pitchFamily="18" charset="0"/>
                <a:ea typeface="Calibri" panose="020F0502020204030204" pitchFamily="34" charset="0"/>
                <a:cs typeface="Times New Roman" panose="02020603050405020304" pitchFamily="18" charset="0"/>
              </a:rPr>
              <a:t>A</a:t>
            </a:r>
            <a:r>
              <a:rPr lang="ru-RU" dirty="0">
                <a:latin typeface="Times New Roman" panose="02020603050405020304" pitchFamily="18" charset="0"/>
                <a:ea typeface="Calibri" panose="020F0502020204030204" pitchFamily="34" charset="0"/>
                <a:cs typeface="Times New Roman" panose="02020603050405020304" pitchFamily="18" charset="0"/>
              </a:rPr>
              <a:t> — экран с круглым отверстием диаметром Δ;</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0"/>
              </a:spcAft>
            </a:pPr>
            <a:r>
              <a:rPr lang="en-US" i="1" dirty="0">
                <a:latin typeface="Times New Roman" panose="02020603050405020304" pitchFamily="18" charset="0"/>
                <a:ea typeface="Calibri" panose="020F0502020204030204" pitchFamily="34" charset="0"/>
                <a:cs typeface="Times New Roman" panose="02020603050405020304" pitchFamily="18" charset="0"/>
              </a:rPr>
              <a:t>B</a:t>
            </a:r>
            <a:r>
              <a:rPr lang="ru-RU" dirty="0">
                <a:latin typeface="Times New Roman" panose="02020603050405020304" pitchFamily="18" charset="0"/>
                <a:ea typeface="Calibri" panose="020F0502020204030204" pitchFamily="34" charset="0"/>
                <a:cs typeface="Times New Roman" panose="02020603050405020304" pitchFamily="18" charset="0"/>
              </a:rPr>
              <a:t> — детектор, регистрирующий картину рассеяния; </a:t>
            </a:r>
            <a: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dirty="0">
                <a:latin typeface="Times New Roman" panose="02020603050405020304" pitchFamily="18" charset="0"/>
                <a:ea typeface="Calibri" panose="020F0502020204030204" pitchFamily="34" charset="0"/>
                <a:cs typeface="Times New Roman" panose="02020603050405020304" pitchFamily="18" charset="0"/>
              </a:rPr>
              <a:t> — длина волны;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70000"/>
              </a:lnSpc>
              <a:spcAft>
                <a:spcPts val="800"/>
              </a:spcAft>
            </a:pPr>
            <a:r>
              <a:rPr lang="en-US" i="1" dirty="0">
                <a:latin typeface="Times New Roman" panose="02020603050405020304" pitchFamily="18" charset="0"/>
                <a:ea typeface="Calibri" panose="020F0502020204030204" pitchFamily="34" charset="0"/>
                <a:cs typeface="Times New Roman" panose="02020603050405020304" pitchFamily="18" charset="0"/>
              </a:rPr>
              <a:t>d</a:t>
            </a:r>
            <a:r>
              <a:rPr lang="ru-RU" dirty="0">
                <a:latin typeface="Times New Roman" panose="02020603050405020304" pitchFamily="18" charset="0"/>
                <a:ea typeface="Calibri" panose="020F0502020204030204" pitchFamily="34" charset="0"/>
                <a:cs typeface="Times New Roman" panose="02020603050405020304" pitchFamily="18" charset="0"/>
              </a:rPr>
              <a:t> — расстояние от источника излучения до экрана; </a:t>
            </a:r>
            <a:r>
              <a:rPr lang="en-US" i="1" dirty="0">
                <a:latin typeface="Times New Roman" panose="02020603050405020304" pitchFamily="18" charset="0"/>
                <a:ea typeface="Calibri" panose="020F0502020204030204" pitchFamily="34" charset="0"/>
                <a:cs typeface="Times New Roman" panose="02020603050405020304" pitchFamily="18" charset="0"/>
              </a:rPr>
              <a:t>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 изображения картин рассеяния на круглом отверстии (Фурье-образы) для разных длин волн.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211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48D89DF2-92EB-492F-8BE2-C11FF73724CE}"/>
              </a:ext>
            </a:extLst>
          </p:cNvPr>
          <p:cNvSpPr/>
          <p:nvPr/>
        </p:nvSpPr>
        <p:spPr>
          <a:xfrm>
            <a:off x="-636" y="0"/>
            <a:ext cx="9137817" cy="875304"/>
          </a:xfrm>
          <a:prstGeom prst="rect">
            <a:avLst/>
          </a:prstGeom>
          <a:solidFill>
            <a:schemeClr val="bg1"/>
          </a:solidFill>
        </p:spPr>
        <p:txBody>
          <a:bodyPr wrap="square">
            <a:spAutoFit/>
          </a:bodyPr>
          <a:lstStyle/>
          <a:p>
            <a:pPr algn="ctr">
              <a:lnSpc>
                <a:spcPct val="106000"/>
              </a:lnSpc>
              <a:spcAft>
                <a:spcPts val="0"/>
              </a:spcAft>
            </a:pPr>
            <a:r>
              <a:rPr lang="ru-RU" sz="2800" b="1" dirty="0">
                <a:ea typeface="Calibri" panose="020F0502020204030204" pitchFamily="34" charset="0"/>
                <a:cs typeface="Arial" panose="020B0604020202020204" pitchFamily="34" charset="0"/>
              </a:rPr>
              <a:t>Примеры дифракции на различных препятствиях </a:t>
            </a:r>
            <a:endParaRPr lang="ru-RU" sz="2800" dirty="0">
              <a:ea typeface="Calibri" panose="020F0502020204030204" pitchFamily="34" charset="0"/>
              <a:cs typeface="Arial" panose="020B0604020202020204" pitchFamily="34" charset="0"/>
            </a:endParaRPr>
          </a:p>
          <a:p>
            <a:pPr algn="ctr">
              <a:lnSpc>
                <a:spcPct val="106000"/>
              </a:lnSpc>
              <a:spcAft>
                <a:spcPts val="800"/>
              </a:spcAft>
            </a:pPr>
            <a:r>
              <a:rPr lang="en-US" sz="2000" b="1" dirty="0">
                <a:ea typeface="Calibri" panose="020F0502020204030204" pitchFamily="34" charset="0"/>
                <a:cs typeface="Arial" panose="020B0604020202020204" pitchFamily="34" charset="0"/>
              </a:rPr>
              <a:t>r</a:t>
            </a:r>
            <a:r>
              <a:rPr lang="ru-RU" sz="2000" dirty="0">
                <a:ea typeface="Calibri" panose="020F0502020204030204" pitchFamily="34" charset="0"/>
                <a:cs typeface="Arial" panose="020B0604020202020204" pitchFamily="34" charset="0"/>
              </a:rPr>
              <a:t> и </a:t>
            </a:r>
            <a:r>
              <a:rPr lang="en-US" sz="2000" b="1" dirty="0">
                <a:ea typeface="Calibri" panose="020F0502020204030204" pitchFamily="34" charset="0"/>
                <a:cs typeface="Arial" panose="020B0604020202020204" pitchFamily="34" charset="0"/>
              </a:rPr>
              <a:t>r</a:t>
            </a:r>
            <a:r>
              <a:rPr lang="ru-RU" sz="2000" b="1" dirty="0">
                <a:ea typeface="Calibri" panose="020F0502020204030204" pitchFamily="34" charset="0"/>
                <a:cs typeface="Arial" panose="020B0604020202020204" pitchFamily="34" charset="0"/>
              </a:rPr>
              <a:t>*</a:t>
            </a:r>
            <a:r>
              <a:rPr lang="ru-RU" sz="2000" dirty="0">
                <a:ea typeface="Calibri" panose="020F0502020204030204" pitchFamily="34" charset="0"/>
                <a:cs typeface="Arial" panose="020B0604020202020204" pitchFamily="34" charset="0"/>
              </a:rPr>
              <a:t> координаты точек в прямом (</a:t>
            </a:r>
            <a:r>
              <a:rPr lang="en-US" sz="2000" dirty="0">
                <a:ea typeface="Calibri" panose="020F0502020204030204" pitchFamily="34" charset="0"/>
                <a:cs typeface="Arial" panose="020B0604020202020204" pitchFamily="34" charset="0"/>
              </a:rPr>
              <a:t>x</a:t>
            </a:r>
            <a:r>
              <a:rPr lang="ru-RU" sz="2000" dirty="0">
                <a:ea typeface="Calibri" panose="020F0502020204030204" pitchFamily="34" charset="0"/>
                <a:cs typeface="Arial" panose="020B0604020202020204" pitchFamily="34" charset="0"/>
              </a:rPr>
              <a:t>,</a:t>
            </a:r>
            <a:r>
              <a:rPr lang="en-US" sz="2000" dirty="0">
                <a:ea typeface="Calibri" panose="020F0502020204030204" pitchFamily="34" charset="0"/>
                <a:cs typeface="Arial" panose="020B0604020202020204" pitchFamily="34" charset="0"/>
              </a:rPr>
              <a:t>y</a:t>
            </a:r>
            <a:r>
              <a:rPr lang="ru-RU" sz="2000" dirty="0">
                <a:ea typeface="Calibri" panose="020F0502020204030204" pitchFamily="34" charset="0"/>
                <a:cs typeface="Arial" panose="020B0604020202020204" pitchFamily="34" charset="0"/>
              </a:rPr>
              <a:t>) и обратном (</a:t>
            </a:r>
            <a:r>
              <a:rPr lang="en-US" sz="2000" dirty="0">
                <a:ea typeface="Calibri" panose="020F0502020204030204" pitchFamily="34" charset="0"/>
                <a:cs typeface="Arial" panose="020B0604020202020204" pitchFamily="34" charset="0"/>
              </a:rPr>
              <a:t>u</a:t>
            </a:r>
            <a:r>
              <a:rPr lang="ru-RU" sz="2000" dirty="0">
                <a:ea typeface="Calibri" panose="020F0502020204030204" pitchFamily="34" charset="0"/>
                <a:cs typeface="Arial" panose="020B0604020202020204" pitchFamily="34" charset="0"/>
              </a:rPr>
              <a:t>,</a:t>
            </a:r>
            <a:r>
              <a:rPr lang="en-US" sz="2000" dirty="0">
                <a:ea typeface="Calibri" panose="020F0502020204030204" pitchFamily="34" charset="0"/>
                <a:cs typeface="Arial" panose="020B0604020202020204" pitchFamily="34" charset="0"/>
              </a:rPr>
              <a:t>v</a:t>
            </a:r>
            <a:r>
              <a:rPr lang="ru-RU" sz="2000" dirty="0">
                <a:ea typeface="Calibri" panose="020F0502020204030204" pitchFamily="34" charset="0"/>
                <a:cs typeface="Arial" panose="020B0604020202020204" pitchFamily="34" charset="0"/>
              </a:rPr>
              <a:t>) пространстве. </a:t>
            </a:r>
            <a:endParaRPr lang="ru-RU" sz="2000" dirty="0">
              <a:effectLst/>
              <a:ea typeface="Calibri" panose="020F0502020204030204" pitchFamily="34" charset="0"/>
              <a:cs typeface="Arial" panose="020B0604020202020204" pitchFamily="34" charset="0"/>
            </a:endParaRPr>
          </a:p>
        </p:txBody>
      </p:sp>
      <p:pic>
        <p:nvPicPr>
          <p:cNvPr id="5" name="Рисунок 4">
            <a:extLst>
              <a:ext uri="{FF2B5EF4-FFF2-40B4-BE49-F238E27FC236}">
                <a16:creationId xmlns="" xmlns:a16="http://schemas.microsoft.com/office/drawing/2014/main" id="{0233487B-6793-4195-B8D0-C32AD314C091}"/>
              </a:ext>
            </a:extLst>
          </p:cNvPr>
          <p:cNvPicPr>
            <a:picLocks noChangeAspect="1"/>
          </p:cNvPicPr>
          <p:nvPr/>
        </p:nvPicPr>
        <p:blipFill>
          <a:blip r:embed="rId2"/>
          <a:stretch>
            <a:fillRect/>
          </a:stretch>
        </p:blipFill>
        <p:spPr>
          <a:xfrm>
            <a:off x="899589" y="954108"/>
            <a:ext cx="7239000" cy="1029349"/>
          </a:xfrm>
          <a:prstGeom prst="rect">
            <a:avLst/>
          </a:prstGeom>
        </p:spPr>
      </p:pic>
      <p:pic>
        <p:nvPicPr>
          <p:cNvPr id="7" name="Рисунок 6">
            <a:extLst>
              <a:ext uri="{FF2B5EF4-FFF2-40B4-BE49-F238E27FC236}">
                <a16:creationId xmlns="" xmlns:a16="http://schemas.microsoft.com/office/drawing/2014/main" id="{F367EE90-B006-4617-80FA-E024C6D1A7B4}"/>
              </a:ext>
            </a:extLst>
          </p:cNvPr>
          <p:cNvPicPr>
            <a:picLocks noChangeAspect="1"/>
          </p:cNvPicPr>
          <p:nvPr/>
        </p:nvPicPr>
        <p:blipFill>
          <a:blip r:embed="rId3"/>
          <a:stretch>
            <a:fillRect/>
          </a:stretch>
        </p:blipFill>
        <p:spPr>
          <a:xfrm>
            <a:off x="899592" y="1956925"/>
            <a:ext cx="7238999" cy="1181100"/>
          </a:xfrm>
          <a:prstGeom prst="rect">
            <a:avLst/>
          </a:prstGeom>
        </p:spPr>
      </p:pic>
      <p:pic>
        <p:nvPicPr>
          <p:cNvPr id="9" name="Рисунок 8">
            <a:extLst>
              <a:ext uri="{FF2B5EF4-FFF2-40B4-BE49-F238E27FC236}">
                <a16:creationId xmlns="" xmlns:a16="http://schemas.microsoft.com/office/drawing/2014/main" id="{D318FEC4-A243-4129-AF57-874FFCB04A76}"/>
              </a:ext>
            </a:extLst>
          </p:cNvPr>
          <p:cNvPicPr>
            <a:picLocks noChangeAspect="1"/>
          </p:cNvPicPr>
          <p:nvPr/>
        </p:nvPicPr>
        <p:blipFill>
          <a:blip r:embed="rId4"/>
          <a:stretch>
            <a:fillRect/>
          </a:stretch>
        </p:blipFill>
        <p:spPr>
          <a:xfrm>
            <a:off x="899591" y="3080081"/>
            <a:ext cx="7248528" cy="1152525"/>
          </a:xfrm>
          <a:prstGeom prst="rect">
            <a:avLst/>
          </a:prstGeom>
        </p:spPr>
      </p:pic>
      <p:pic>
        <p:nvPicPr>
          <p:cNvPr id="11" name="Рисунок 10">
            <a:extLst>
              <a:ext uri="{FF2B5EF4-FFF2-40B4-BE49-F238E27FC236}">
                <a16:creationId xmlns="" xmlns:a16="http://schemas.microsoft.com/office/drawing/2014/main" id="{CAFCE558-8AFE-44F0-95E4-C7732FAC11AC}"/>
              </a:ext>
            </a:extLst>
          </p:cNvPr>
          <p:cNvPicPr>
            <a:picLocks noChangeAspect="1"/>
          </p:cNvPicPr>
          <p:nvPr/>
        </p:nvPicPr>
        <p:blipFill>
          <a:blip r:embed="rId5"/>
          <a:stretch>
            <a:fillRect/>
          </a:stretch>
        </p:blipFill>
        <p:spPr>
          <a:xfrm>
            <a:off x="899590" y="4180297"/>
            <a:ext cx="7238999" cy="1295400"/>
          </a:xfrm>
          <a:prstGeom prst="rect">
            <a:avLst/>
          </a:prstGeom>
        </p:spPr>
      </p:pic>
      <p:pic>
        <p:nvPicPr>
          <p:cNvPr id="13" name="Рисунок 12">
            <a:extLst>
              <a:ext uri="{FF2B5EF4-FFF2-40B4-BE49-F238E27FC236}">
                <a16:creationId xmlns="" xmlns:a16="http://schemas.microsoft.com/office/drawing/2014/main" id="{A94C0954-9207-4310-A7A8-EE264C93733A}"/>
              </a:ext>
            </a:extLst>
          </p:cNvPr>
          <p:cNvPicPr>
            <a:picLocks noChangeAspect="1"/>
          </p:cNvPicPr>
          <p:nvPr/>
        </p:nvPicPr>
        <p:blipFill>
          <a:blip r:embed="rId6"/>
          <a:stretch>
            <a:fillRect/>
          </a:stretch>
        </p:blipFill>
        <p:spPr>
          <a:xfrm>
            <a:off x="899591" y="5274878"/>
            <a:ext cx="7248528" cy="1438275"/>
          </a:xfrm>
          <a:prstGeom prst="rect">
            <a:avLst/>
          </a:prstGeom>
        </p:spPr>
      </p:pic>
      <p:pic>
        <p:nvPicPr>
          <p:cNvPr id="15" name="Рисунок 14">
            <a:extLst>
              <a:ext uri="{FF2B5EF4-FFF2-40B4-BE49-F238E27FC236}">
                <a16:creationId xmlns="" xmlns:a16="http://schemas.microsoft.com/office/drawing/2014/main" id="{DB60C0B5-222A-4C6D-9D4A-EBC3975F0E45}"/>
              </a:ext>
            </a:extLst>
          </p:cNvPr>
          <p:cNvPicPr>
            <a:picLocks noChangeAspect="1"/>
          </p:cNvPicPr>
          <p:nvPr/>
        </p:nvPicPr>
        <p:blipFill>
          <a:blip r:embed="rId7"/>
          <a:stretch>
            <a:fillRect/>
          </a:stretch>
        </p:blipFill>
        <p:spPr>
          <a:xfrm>
            <a:off x="920154" y="1940479"/>
            <a:ext cx="409575" cy="4810125"/>
          </a:xfrm>
          <a:prstGeom prst="rect">
            <a:avLst/>
          </a:prstGeom>
        </p:spPr>
      </p:pic>
      <p:pic>
        <p:nvPicPr>
          <p:cNvPr id="17" name="Рисунок 16">
            <a:extLst>
              <a:ext uri="{FF2B5EF4-FFF2-40B4-BE49-F238E27FC236}">
                <a16:creationId xmlns="" xmlns:a16="http://schemas.microsoft.com/office/drawing/2014/main" id="{434977A3-113F-42B5-894E-39779E1FDD4D}"/>
              </a:ext>
            </a:extLst>
          </p:cNvPr>
          <p:cNvPicPr>
            <a:picLocks noChangeAspect="1"/>
          </p:cNvPicPr>
          <p:nvPr/>
        </p:nvPicPr>
        <p:blipFill>
          <a:blip r:embed="rId8"/>
          <a:stretch>
            <a:fillRect/>
          </a:stretch>
        </p:blipFill>
        <p:spPr>
          <a:xfrm>
            <a:off x="7671870" y="2035729"/>
            <a:ext cx="476250" cy="4714875"/>
          </a:xfrm>
          <a:prstGeom prst="rect">
            <a:avLst/>
          </a:prstGeom>
        </p:spPr>
      </p:pic>
    </p:spTree>
    <p:extLst>
      <p:ext uri="{BB962C8B-B14F-4D97-AF65-F5344CB8AC3E}">
        <p14:creationId xmlns:p14="http://schemas.microsoft.com/office/powerpoint/2010/main" val="166642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4">
            <a:extLst>
              <a:ext uri="{FF2B5EF4-FFF2-40B4-BE49-F238E27FC236}">
                <a16:creationId xmlns="" xmlns:a16="http://schemas.microsoft.com/office/drawing/2014/main" id="{A4895298-C3B8-4F09-85AA-E02A8C5655A9}"/>
              </a:ext>
            </a:extLst>
          </p:cNvPr>
          <p:cNvSpPr txBox="1">
            <a:spLocks noChangeArrowheads="1"/>
          </p:cNvSpPr>
          <p:nvPr/>
        </p:nvSpPr>
        <p:spPr bwMode="auto">
          <a:xfrm>
            <a:off x="0" y="1989138"/>
            <a:ext cx="9144000" cy="144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b="1">
                <a:solidFill>
                  <a:srgbClr val="3333FF"/>
                </a:solidFill>
              </a:rPr>
              <a:t>6. КРИСТАЛЛОГРАФИЧЕСКИЕ ПРОЕКЦИИ</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G:\Многогранник 1.tif">
            <a:extLst>
              <a:ext uri="{FF2B5EF4-FFF2-40B4-BE49-F238E27FC236}">
                <a16:creationId xmlns="" xmlns:a16="http://schemas.microsoft.com/office/drawing/2014/main" id="{13EDB4FF-6C80-4B5B-A6BE-0C2793747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349500"/>
            <a:ext cx="48974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G:\Многогранник 2.tif">
            <a:extLst>
              <a:ext uri="{FF2B5EF4-FFF2-40B4-BE49-F238E27FC236}">
                <a16:creationId xmlns="" xmlns:a16="http://schemas.microsoft.com/office/drawing/2014/main" id="{DF4789CE-94C5-4F75-AA26-BCFF996B4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574800"/>
            <a:ext cx="2808287"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8DE4710F-C4D1-4DBF-9B04-3B901E4017EC}"/>
              </a:ext>
            </a:extLst>
          </p:cNvPr>
          <p:cNvSpPr txBox="1">
            <a:spLocks noChangeArrowheads="1"/>
          </p:cNvSpPr>
          <p:nvPr/>
        </p:nvSpPr>
        <p:spPr bwMode="auto">
          <a:xfrm>
            <a:off x="0" y="23813"/>
            <a:ext cx="91630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dirty="0">
                <a:solidFill>
                  <a:srgbClr val="3333FF"/>
                </a:solidFill>
              </a:rPr>
              <a:t>Методы </a:t>
            </a:r>
          </a:p>
          <a:p>
            <a:pPr algn="ctr" eaLnBrk="1" hangingPunct="1">
              <a:spcBef>
                <a:spcPct val="0"/>
              </a:spcBef>
              <a:buFontTx/>
              <a:buNone/>
            </a:pPr>
            <a:r>
              <a:rPr lang="ru-RU" altLang="ru-RU" sz="3600" b="1" dirty="0">
                <a:solidFill>
                  <a:srgbClr val="3333FF"/>
                </a:solidFill>
              </a:rPr>
              <a:t>изображения  многогранников</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Si-297-a-1">
            <a:extLst>
              <a:ext uri="{FF2B5EF4-FFF2-40B4-BE49-F238E27FC236}">
                <a16:creationId xmlns="" xmlns:a16="http://schemas.microsoft.com/office/drawing/2014/main" id="{F553C5EC-7994-428B-89E4-E511753856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844044"/>
            <a:ext cx="5041248" cy="501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73" y="836712"/>
            <a:ext cx="9142413" cy="954107"/>
          </a:xfrm>
          <a:prstGeom prst="rect">
            <a:avLst/>
          </a:prstGeom>
          <a:solidFill>
            <a:schemeClr val="bg1"/>
          </a:solidFill>
        </p:spPr>
        <p:txBody>
          <a:bodyPr wrap="square" rtlCol="0">
            <a:spAutoFit/>
          </a:bodyPr>
          <a:lstStyle/>
          <a:p>
            <a:pPr algn="ctr"/>
            <a:r>
              <a:rPr lang="ru-RU" sz="2800" dirty="0"/>
              <a:t>Рентгеновская топограмма монокристалла кремния</a:t>
            </a:r>
            <a:r>
              <a:rPr lang="en-US" sz="2800" dirty="0"/>
              <a:t> </a:t>
            </a:r>
            <a:r>
              <a:rPr lang="en-US" sz="2800" dirty="0">
                <a:solidFill>
                  <a:srgbClr val="0000FF"/>
                </a:solidFill>
              </a:rPr>
              <a:t>(</a:t>
            </a:r>
            <a:r>
              <a:rPr lang="ru-RU" sz="2800" dirty="0">
                <a:solidFill>
                  <a:srgbClr val="0000FF"/>
                </a:solidFill>
              </a:rPr>
              <a:t>тип и геометрия расположения дефектов)</a:t>
            </a:r>
          </a:p>
        </p:txBody>
      </p:sp>
      <p:sp>
        <p:nvSpPr>
          <p:cNvPr id="4" name="TextBox 3"/>
          <p:cNvSpPr txBox="1"/>
          <p:nvPr/>
        </p:nvSpPr>
        <p:spPr>
          <a:xfrm>
            <a:off x="4321777" y="-22740"/>
            <a:ext cx="498855" cy="769441"/>
          </a:xfrm>
          <a:prstGeom prst="rect">
            <a:avLst/>
          </a:prstGeom>
          <a:solidFill>
            <a:schemeClr val="bg1"/>
          </a:solidFill>
        </p:spPr>
        <p:txBody>
          <a:bodyPr wrap="none" rtlCol="0">
            <a:spAutoFit/>
          </a:bodyPr>
          <a:lstStyle/>
          <a:p>
            <a:r>
              <a:rPr lang="ru-RU" sz="4400" dirty="0"/>
              <a:t>3</a:t>
            </a:r>
          </a:p>
        </p:txBody>
      </p:sp>
    </p:spTree>
    <p:extLst>
      <p:ext uri="{BB962C8B-B14F-4D97-AF65-F5344CB8AC3E}">
        <p14:creationId xmlns:p14="http://schemas.microsoft.com/office/powerpoint/2010/main" val="289581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7" name="Text Box 5">
            <a:extLst>
              <a:ext uri="{FF2B5EF4-FFF2-40B4-BE49-F238E27FC236}">
                <a16:creationId xmlns="" xmlns:a16="http://schemas.microsoft.com/office/drawing/2014/main" id="{C5A2C0C4-4884-4B1A-9D71-3F559709C508}"/>
              </a:ext>
            </a:extLst>
          </p:cNvPr>
          <p:cNvSpPr txBox="1">
            <a:spLocks noChangeArrowheads="1"/>
          </p:cNvSpPr>
          <p:nvPr/>
        </p:nvSpPr>
        <p:spPr bwMode="auto">
          <a:xfrm>
            <a:off x="4824413" y="1426914"/>
            <a:ext cx="4319587"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dirty="0">
                <a:solidFill>
                  <a:srgbClr val="3333FF"/>
                </a:solidFill>
              </a:rPr>
              <a:t>Основные кристаллографические </a:t>
            </a:r>
          </a:p>
          <a:p>
            <a:pPr algn="ctr" eaLnBrk="1" hangingPunct="1">
              <a:spcBef>
                <a:spcPct val="0"/>
              </a:spcBef>
              <a:buFontTx/>
              <a:buNone/>
            </a:pPr>
            <a:r>
              <a:rPr lang="ru-RU" altLang="ru-RU" sz="2400" b="1" dirty="0">
                <a:solidFill>
                  <a:srgbClr val="3333FF"/>
                </a:solidFill>
              </a:rPr>
              <a:t>грани кубического многогранника</a:t>
            </a:r>
          </a:p>
        </p:txBody>
      </p:sp>
      <p:sp>
        <p:nvSpPr>
          <p:cNvPr id="259078" name="Text Box 6">
            <a:extLst>
              <a:ext uri="{FF2B5EF4-FFF2-40B4-BE49-F238E27FC236}">
                <a16:creationId xmlns="" xmlns:a16="http://schemas.microsoft.com/office/drawing/2014/main" id="{26FD6D5A-2AFF-4982-B074-00B384C42306}"/>
              </a:ext>
            </a:extLst>
          </p:cNvPr>
          <p:cNvSpPr txBox="1">
            <a:spLocks noChangeArrowheads="1"/>
          </p:cNvSpPr>
          <p:nvPr/>
        </p:nvSpPr>
        <p:spPr bwMode="auto">
          <a:xfrm>
            <a:off x="0" y="4725144"/>
            <a:ext cx="9144000" cy="21852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dirty="0">
                <a:solidFill>
                  <a:srgbClr val="3333FF"/>
                </a:solidFill>
              </a:rPr>
              <a:t>Заменим все плоскости их нормалями и затем с ведем их в одну точку. Получиться такой ёжик нормалей. Эта совокупность нормалей называется </a:t>
            </a:r>
            <a:r>
              <a:rPr lang="ru-RU" altLang="ru-RU" sz="2800" b="1" dirty="0">
                <a:solidFill>
                  <a:srgbClr val="FF0000"/>
                </a:solidFill>
              </a:rPr>
              <a:t>кристаллографическим комплексом</a:t>
            </a:r>
            <a:r>
              <a:rPr lang="ru-RU" altLang="ru-RU" sz="1800" b="1" dirty="0">
                <a:solidFill>
                  <a:srgbClr val="3333FF"/>
                </a:solidFill>
              </a:rPr>
              <a:t>.  </a:t>
            </a:r>
            <a:endParaRPr lang="en-US" altLang="ru-RU" sz="1800" b="1" dirty="0">
              <a:solidFill>
                <a:srgbClr val="3333FF"/>
              </a:solidFill>
            </a:endParaRPr>
          </a:p>
          <a:p>
            <a:pPr algn="ctr" eaLnBrk="1" hangingPunct="1">
              <a:spcBef>
                <a:spcPct val="0"/>
              </a:spcBef>
              <a:buFontTx/>
              <a:buNone/>
            </a:pPr>
            <a:r>
              <a:rPr lang="ru-RU" altLang="ru-RU" sz="1800" b="1" dirty="0">
                <a:solidFill>
                  <a:srgbClr val="3333FF"/>
                </a:solidFill>
              </a:rPr>
              <a:t>Построим вокруг этого пучка прямых линий сферу. Совокупность точек пересечения этих линий со сферой называются </a:t>
            </a:r>
            <a:endParaRPr lang="en-US" altLang="ru-RU" sz="1800" b="1" dirty="0">
              <a:solidFill>
                <a:srgbClr val="3333FF"/>
              </a:solidFill>
            </a:endParaRPr>
          </a:p>
          <a:p>
            <a:pPr algn="ctr" eaLnBrk="1" hangingPunct="1">
              <a:spcBef>
                <a:spcPct val="0"/>
              </a:spcBef>
              <a:buFontTx/>
              <a:buNone/>
            </a:pPr>
            <a:r>
              <a:rPr lang="ru-RU" altLang="ru-RU" sz="1800" b="1" dirty="0">
                <a:solidFill>
                  <a:srgbClr val="FF0000"/>
                </a:solidFill>
              </a:rPr>
              <a:t>сферической проекцией </a:t>
            </a:r>
            <a:endParaRPr lang="en-US" altLang="ru-RU" sz="1800" b="1" dirty="0">
              <a:solidFill>
                <a:srgbClr val="FF0000"/>
              </a:solidFill>
            </a:endParaRPr>
          </a:p>
          <a:p>
            <a:pPr algn="ctr" eaLnBrk="1" hangingPunct="1">
              <a:spcBef>
                <a:spcPct val="0"/>
              </a:spcBef>
              <a:buFontTx/>
              <a:buNone/>
            </a:pPr>
            <a:r>
              <a:rPr lang="ru-RU" altLang="ru-RU" sz="1800" b="1" dirty="0">
                <a:solidFill>
                  <a:srgbClr val="3333FF"/>
                </a:solidFill>
              </a:rPr>
              <a:t>указанных выше плоскостей.</a:t>
            </a:r>
            <a:r>
              <a:rPr lang="ru-RU" altLang="ru-RU" sz="1600" b="1" dirty="0">
                <a:solidFill>
                  <a:srgbClr val="3333FF"/>
                </a:solidFill>
              </a:rPr>
              <a:t> </a:t>
            </a:r>
          </a:p>
        </p:txBody>
      </p:sp>
      <p:pic>
        <p:nvPicPr>
          <p:cNvPr id="23556" name="Picture 5" descr="E:\Temprorary files\Educations\Educational process\MSU\2011-2012\Arc\Symmetry\Symmetry groups\Faces cub-1.bmp">
            <a:extLst>
              <a:ext uri="{FF2B5EF4-FFF2-40B4-BE49-F238E27FC236}">
                <a16:creationId xmlns="" xmlns:a16="http://schemas.microsoft.com/office/drawing/2014/main" id="{13E15F14-F226-48E7-994E-4BF53A2A1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4"/>
            <a:ext cx="4557713"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0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9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p:bldP spid="25907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4" name="Picture 4" descr="CKa">
            <a:extLst>
              <a:ext uri="{FF2B5EF4-FFF2-40B4-BE49-F238E27FC236}">
                <a16:creationId xmlns="" xmlns:a16="http://schemas.microsoft.com/office/drawing/2014/main" id="{A2185D30-56AC-485D-B5AE-E4F2C2194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915988"/>
            <a:ext cx="4103688"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5" name="Picture 5" descr="сканирование0055-1a">
            <a:extLst>
              <a:ext uri="{FF2B5EF4-FFF2-40B4-BE49-F238E27FC236}">
                <a16:creationId xmlns="" xmlns:a16="http://schemas.microsoft.com/office/drawing/2014/main" id="{D4411BDA-2886-4A5E-837C-914FCF83A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1892300"/>
            <a:ext cx="223202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6" name="Text Box 6">
            <a:extLst>
              <a:ext uri="{FF2B5EF4-FFF2-40B4-BE49-F238E27FC236}">
                <a16:creationId xmlns="" xmlns:a16="http://schemas.microsoft.com/office/drawing/2014/main" id="{A36AC246-D3D6-4DB0-8150-0C26AF0902A4}"/>
              </a:ext>
            </a:extLst>
          </p:cNvPr>
          <p:cNvSpPr txBox="1">
            <a:spLocks noChangeArrowheads="1"/>
          </p:cNvSpPr>
          <p:nvPr/>
        </p:nvSpPr>
        <p:spPr bwMode="auto">
          <a:xfrm>
            <a:off x="0" y="12700"/>
            <a:ext cx="9144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3333FF"/>
                </a:solidFill>
              </a:rPr>
              <a:t>Построение кристаллографического комплекса </a:t>
            </a:r>
          </a:p>
          <a:p>
            <a:pPr algn="ctr" eaLnBrk="1" hangingPunct="1">
              <a:spcBef>
                <a:spcPct val="0"/>
              </a:spcBef>
              <a:buFontTx/>
              <a:buNone/>
            </a:pPr>
            <a:r>
              <a:rPr lang="ru-RU" altLang="ru-RU" sz="2400" b="1">
                <a:solidFill>
                  <a:srgbClr val="3333FF"/>
                </a:solidFill>
              </a:rPr>
              <a:t>для кубического кристалла</a:t>
            </a:r>
          </a:p>
        </p:txBody>
      </p:sp>
      <p:sp>
        <p:nvSpPr>
          <p:cNvPr id="281607" name="Text Box 7">
            <a:extLst>
              <a:ext uri="{FF2B5EF4-FFF2-40B4-BE49-F238E27FC236}">
                <a16:creationId xmlns="" xmlns:a16="http://schemas.microsoft.com/office/drawing/2014/main" id="{1723712A-9398-4299-BC7F-BD8DCFC4AA59}"/>
              </a:ext>
            </a:extLst>
          </p:cNvPr>
          <p:cNvSpPr txBox="1">
            <a:spLocks noChangeArrowheads="1"/>
          </p:cNvSpPr>
          <p:nvPr/>
        </p:nvSpPr>
        <p:spPr bwMode="auto">
          <a:xfrm>
            <a:off x="0" y="5103813"/>
            <a:ext cx="9144000"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dirty="0">
                <a:solidFill>
                  <a:srgbClr val="3333FF"/>
                </a:solidFill>
              </a:rPr>
              <a:t>Заменим все плоскости кристалла (многогранника) их нормалями, затем сведем их в одну точку. Эта совокупность нормалей называется </a:t>
            </a:r>
            <a:r>
              <a:rPr lang="ru-RU" altLang="ru-RU" sz="1800" b="1" dirty="0">
                <a:solidFill>
                  <a:srgbClr val="FF0000"/>
                </a:solidFill>
              </a:rPr>
              <a:t>кристаллографическим комплексом</a:t>
            </a:r>
            <a:r>
              <a:rPr lang="ru-RU" altLang="ru-RU" sz="1800" b="1" dirty="0">
                <a:solidFill>
                  <a:srgbClr val="3333FF"/>
                </a:solidFill>
              </a:rPr>
              <a:t>.  </a:t>
            </a:r>
          </a:p>
          <a:p>
            <a:pPr algn="ctr" eaLnBrk="1" hangingPunct="1">
              <a:spcBef>
                <a:spcPct val="0"/>
              </a:spcBef>
              <a:buFontTx/>
              <a:buNone/>
            </a:pPr>
            <a:r>
              <a:rPr lang="ru-RU" altLang="ru-RU" sz="1800" b="1" dirty="0">
                <a:solidFill>
                  <a:srgbClr val="3333FF"/>
                </a:solidFill>
              </a:rPr>
              <a:t>Построим вокруг этого пучка прямых линий сферу. Тогда совокупность точек пересечения нормалей со сферой называется </a:t>
            </a:r>
            <a:r>
              <a:rPr lang="ru-RU" altLang="ru-RU" sz="1800" b="1" dirty="0"/>
              <a:t>сферической проекцией </a:t>
            </a:r>
            <a:r>
              <a:rPr lang="ru-RU" altLang="ru-RU" sz="1800" b="1" dirty="0">
                <a:solidFill>
                  <a:srgbClr val="3333FF"/>
                </a:solidFill>
              </a:rPr>
              <a:t>указанных выше плоскостей.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6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16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6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1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6" grpId="0" animBg="1"/>
      <p:bldP spid="28160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a:extLst>
              <a:ext uri="{FF2B5EF4-FFF2-40B4-BE49-F238E27FC236}">
                <a16:creationId xmlns="" xmlns:a16="http://schemas.microsoft.com/office/drawing/2014/main" id="{6687A136-9D24-4DDB-9076-9D9EFA484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85775"/>
            <a:ext cx="3763962" cy="416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TextBox 12">
            <a:extLst>
              <a:ext uri="{FF2B5EF4-FFF2-40B4-BE49-F238E27FC236}">
                <a16:creationId xmlns="" xmlns:a16="http://schemas.microsoft.com/office/drawing/2014/main" id="{371A8B5C-7D6B-4C47-BA68-6D0453B9F81F}"/>
              </a:ext>
            </a:extLst>
          </p:cNvPr>
          <p:cNvSpPr txBox="1">
            <a:spLocks noChangeArrowheads="1"/>
          </p:cNvSpPr>
          <p:nvPr/>
        </p:nvSpPr>
        <p:spPr bwMode="auto">
          <a:xfrm>
            <a:off x="-4763" y="4797425"/>
            <a:ext cx="9145588" cy="2030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solidFill>
                  <a:srgbClr val="0000FF"/>
                </a:solidFill>
              </a:rPr>
              <a:t>Вокруг точки </a:t>
            </a:r>
            <a:r>
              <a:rPr lang="en-US" altLang="ru-RU" sz="1800" b="1">
                <a:solidFill>
                  <a:srgbClr val="0000FF"/>
                </a:solidFill>
              </a:rPr>
              <a:t>O </a:t>
            </a:r>
            <a:r>
              <a:rPr lang="ru-RU" altLang="ru-RU" sz="1800" b="1">
                <a:solidFill>
                  <a:srgbClr val="0000FF"/>
                </a:solidFill>
              </a:rPr>
              <a:t>образуем сферу произвольного радиуса. В этой сфере проведем экваториальную плоскость </a:t>
            </a:r>
            <a:r>
              <a:rPr lang="en-US" altLang="ru-RU" sz="1800" b="1">
                <a:solidFill>
                  <a:srgbClr val="0000FF"/>
                </a:solidFill>
              </a:rPr>
              <a:t>E </a:t>
            </a:r>
            <a:r>
              <a:rPr lang="ru-RU" altLang="ru-RU" sz="1800" b="1">
                <a:solidFill>
                  <a:srgbClr val="0000FF"/>
                </a:solidFill>
              </a:rPr>
              <a:t>и плоскость </a:t>
            </a:r>
            <a:r>
              <a:rPr lang="en-US" altLang="ru-RU" sz="1800" b="1">
                <a:solidFill>
                  <a:srgbClr val="0000FF"/>
                </a:solidFill>
              </a:rPr>
              <a:t>M </a:t>
            </a:r>
            <a:r>
              <a:rPr lang="ru-RU" altLang="ru-RU" sz="1800" b="1">
                <a:solidFill>
                  <a:srgbClr val="0000FF"/>
                </a:solidFill>
              </a:rPr>
              <a:t>наклоненную к экватору. Тогда нормаль к плоскости </a:t>
            </a:r>
            <a:r>
              <a:rPr lang="en-US" altLang="ru-RU" sz="1800" b="1">
                <a:solidFill>
                  <a:srgbClr val="0000FF"/>
                </a:solidFill>
              </a:rPr>
              <a:t>M </a:t>
            </a:r>
            <a:r>
              <a:rPr lang="ru-RU" altLang="ru-RU" sz="1800" b="1">
                <a:solidFill>
                  <a:srgbClr val="0000FF"/>
                </a:solidFill>
              </a:rPr>
              <a:t>проведенная из центра сферы</a:t>
            </a:r>
            <a:r>
              <a:rPr lang="en-US" altLang="ru-RU" sz="1800" b="1">
                <a:solidFill>
                  <a:srgbClr val="0000FF"/>
                </a:solidFill>
              </a:rPr>
              <a:t> O</a:t>
            </a:r>
            <a:r>
              <a:rPr lang="ru-RU" altLang="ru-RU" sz="1800" b="1">
                <a:solidFill>
                  <a:srgbClr val="0000FF"/>
                </a:solidFill>
              </a:rPr>
              <a:t> пересечет поверхность сферы в точке </a:t>
            </a:r>
            <a:r>
              <a:rPr lang="en-US" altLang="ru-RU" sz="1800" b="1">
                <a:solidFill>
                  <a:srgbClr val="0000FF"/>
                </a:solidFill>
              </a:rPr>
              <a:t>P</a:t>
            </a:r>
            <a:r>
              <a:rPr lang="ru-RU" altLang="ru-RU" sz="1800" b="1">
                <a:solidFill>
                  <a:srgbClr val="0000FF"/>
                </a:solidFill>
              </a:rPr>
              <a:t>. Эта точка называется сферической проекцией плоскости </a:t>
            </a:r>
            <a:r>
              <a:rPr lang="en-US" altLang="ru-RU" sz="1800" b="1">
                <a:solidFill>
                  <a:srgbClr val="0000FF"/>
                </a:solidFill>
              </a:rPr>
              <a:t>M</a:t>
            </a:r>
            <a:r>
              <a:rPr lang="ru-RU" altLang="ru-RU" sz="1800" b="1">
                <a:solidFill>
                  <a:srgbClr val="0000FF"/>
                </a:solidFill>
              </a:rPr>
              <a:t>. Соответственно точки </a:t>
            </a:r>
            <a:r>
              <a:rPr lang="en-US" altLang="ru-RU" sz="1800" b="1">
                <a:solidFill>
                  <a:srgbClr val="0000FF"/>
                </a:solidFill>
              </a:rPr>
              <a:t>N </a:t>
            </a:r>
            <a:r>
              <a:rPr lang="ru-RU" altLang="ru-RU" sz="1800" b="1">
                <a:solidFill>
                  <a:srgbClr val="0000FF"/>
                </a:solidFill>
              </a:rPr>
              <a:t>и </a:t>
            </a:r>
            <a:r>
              <a:rPr lang="en-US" altLang="ru-RU" sz="1800" b="1">
                <a:solidFill>
                  <a:srgbClr val="0000FF"/>
                </a:solidFill>
              </a:rPr>
              <a:t>S</a:t>
            </a:r>
            <a:r>
              <a:rPr lang="ru-RU" altLang="ru-RU" sz="1800" b="1">
                <a:solidFill>
                  <a:srgbClr val="0000FF"/>
                </a:solidFill>
              </a:rPr>
              <a:t> будут сферическими проекциями экваториальной плоскости. Угол между этими плоскостями равен углу между их нормалями </a:t>
            </a:r>
            <a:r>
              <a:rPr lang="el-GR" altLang="ru-RU" sz="1800" b="1">
                <a:solidFill>
                  <a:srgbClr val="0000FF"/>
                </a:solidFill>
              </a:rPr>
              <a:t>φ</a:t>
            </a:r>
            <a:endParaRPr lang="ru-RU" altLang="ru-RU" sz="1800" b="1">
              <a:solidFill>
                <a:srgbClr val="0000FF"/>
              </a:solidFill>
            </a:endParaRPr>
          </a:p>
        </p:txBody>
      </p:sp>
      <p:pic>
        <p:nvPicPr>
          <p:cNvPr id="3" name="Рисунок 2">
            <a:extLst>
              <a:ext uri="{FF2B5EF4-FFF2-40B4-BE49-F238E27FC236}">
                <a16:creationId xmlns="" xmlns:a16="http://schemas.microsoft.com/office/drawing/2014/main" id="{04FE3510-2879-41E5-B2C5-90950EE71D2B}"/>
              </a:ext>
            </a:extLst>
          </p:cNvPr>
          <p:cNvPicPr>
            <a:picLocks noChangeAspect="1"/>
          </p:cNvPicPr>
          <p:nvPr/>
        </p:nvPicPr>
        <p:blipFill>
          <a:blip r:embed="rId3"/>
          <a:stretch>
            <a:fillRect/>
          </a:stretch>
        </p:blipFill>
        <p:spPr>
          <a:xfrm>
            <a:off x="4615836" y="485775"/>
            <a:ext cx="4186481" cy="4167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a:extLst>
              <a:ext uri="{FF2B5EF4-FFF2-40B4-BE49-F238E27FC236}">
                <a16:creationId xmlns="" xmlns:a16="http://schemas.microsoft.com/office/drawing/2014/main" id="{73509E5C-4E08-413C-9979-40BFCBC71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60350"/>
            <a:ext cx="4824413" cy="504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1" name="TextBox 2">
            <a:extLst>
              <a:ext uri="{FF2B5EF4-FFF2-40B4-BE49-F238E27FC236}">
                <a16:creationId xmlns="" xmlns:a16="http://schemas.microsoft.com/office/drawing/2014/main" id="{5811C9F8-333C-442A-9E86-B7CB0C336F1E}"/>
              </a:ext>
            </a:extLst>
          </p:cNvPr>
          <p:cNvSpPr txBox="1">
            <a:spLocks noChangeArrowheads="1"/>
          </p:cNvSpPr>
          <p:nvPr/>
        </p:nvSpPr>
        <p:spPr bwMode="auto">
          <a:xfrm>
            <a:off x="0" y="5719763"/>
            <a:ext cx="9144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a:solidFill>
                  <a:srgbClr val="0000FF"/>
                </a:solidFill>
              </a:rPr>
              <a:t>В сферической проекции положение точки на сфере обычно описывается двумя координатами долготой и широтой</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a:extLst>
              <a:ext uri="{FF2B5EF4-FFF2-40B4-BE49-F238E27FC236}">
                <a16:creationId xmlns="" xmlns:a16="http://schemas.microsoft.com/office/drawing/2014/main" id="{B8FEA7CA-62C7-4B98-9035-627B4AAFDAB9}"/>
              </a:ext>
            </a:extLst>
          </p:cNvPr>
          <p:cNvSpPr txBox="1">
            <a:spLocks noChangeArrowheads="1"/>
          </p:cNvSpPr>
          <p:nvPr/>
        </p:nvSpPr>
        <p:spPr bwMode="auto">
          <a:xfrm>
            <a:off x="0" y="1798638"/>
            <a:ext cx="914400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000" b="1">
                <a:solidFill>
                  <a:srgbClr val="0000FF"/>
                </a:solidFill>
              </a:rPr>
              <a:t>На практике удобнее работать с плоскими проекциями </a:t>
            </a:r>
          </a:p>
        </p:txBody>
      </p:sp>
      <p:sp>
        <p:nvSpPr>
          <p:cNvPr id="2" name="TextBox 1">
            <a:extLst>
              <a:ext uri="{FF2B5EF4-FFF2-40B4-BE49-F238E27FC236}">
                <a16:creationId xmlns="" xmlns:a16="http://schemas.microsoft.com/office/drawing/2014/main" id="{63A7473F-4D00-4126-8E3D-A516EFE651C6}"/>
              </a:ext>
            </a:extLst>
          </p:cNvPr>
          <p:cNvSpPr txBox="1">
            <a:spLocks noChangeArrowheads="1"/>
          </p:cNvSpPr>
          <p:nvPr/>
        </p:nvSpPr>
        <p:spPr bwMode="auto">
          <a:xfrm>
            <a:off x="0" y="4005263"/>
            <a:ext cx="91440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a:solidFill>
                  <a:srgbClr val="0000FF"/>
                </a:solidFill>
              </a:rPr>
              <a:t>Существует множество способов преобразования сферической проекции в плоские проекции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granit2006.ru/geodezia/kart_proekcia/2.gif">
            <a:hlinkClick r:id="rId2"/>
            <a:extLst>
              <a:ext uri="{FF2B5EF4-FFF2-40B4-BE49-F238E27FC236}">
                <a16:creationId xmlns="" xmlns:a16="http://schemas.microsoft.com/office/drawing/2014/main" id="{125D3B6F-0D8D-4359-93E1-7692CDA79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1928813"/>
            <a:ext cx="9110662" cy="3300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39" name="TextBox 1">
            <a:extLst>
              <a:ext uri="{FF2B5EF4-FFF2-40B4-BE49-F238E27FC236}">
                <a16:creationId xmlns="" xmlns:a16="http://schemas.microsoft.com/office/drawing/2014/main" id="{4491D4A7-9840-4386-89EC-694B9B4DEE91}"/>
              </a:ext>
            </a:extLst>
          </p:cNvPr>
          <p:cNvSpPr txBox="1">
            <a:spLocks noChangeArrowheads="1"/>
          </p:cNvSpPr>
          <p:nvPr/>
        </p:nvSpPr>
        <p:spPr bwMode="auto">
          <a:xfrm>
            <a:off x="0" y="358775"/>
            <a:ext cx="9144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a:solidFill>
                  <a:srgbClr val="3333FF"/>
                </a:solidFill>
              </a:rPr>
              <a:t>Примеры некоторых картографических проекций</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geoman.ru/books/item/f00/s00/z0000060/pic/000010.jpg">
            <a:hlinkClick r:id="rId2"/>
            <a:extLst>
              <a:ext uri="{FF2B5EF4-FFF2-40B4-BE49-F238E27FC236}">
                <a16:creationId xmlns="" xmlns:a16="http://schemas.microsoft.com/office/drawing/2014/main" id="{B854BE08-AFDE-4A93-9A06-9626E0DC3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196975"/>
            <a:ext cx="2052637"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descr="http://miltop.narod.ru/Nomenclature/Image/img010.gif">
            <a:hlinkClick r:id="rId4"/>
            <a:extLst>
              <a:ext uri="{FF2B5EF4-FFF2-40B4-BE49-F238E27FC236}">
                <a16:creationId xmlns="" xmlns:a16="http://schemas.microsoft.com/office/drawing/2014/main" id="{68BC2314-C3C3-4E35-A263-4DC1B6D9F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275" y="3429000"/>
            <a:ext cx="5329238"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3823BB5A-B16B-406B-9735-3183EABFEC27}"/>
              </a:ext>
            </a:extLst>
          </p:cNvPr>
          <p:cNvSpPr txBox="1">
            <a:spLocks noChangeArrowheads="1"/>
          </p:cNvSpPr>
          <p:nvPr/>
        </p:nvSpPr>
        <p:spPr bwMode="auto">
          <a:xfrm>
            <a:off x="0" y="0"/>
            <a:ext cx="914400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a:t>Пример преобразования сферической проекции (глобуса) в плоскую проекцию (карту земной поверхности)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 xmlns:a16="http://schemas.microsoft.com/office/drawing/2014/main" id="{29F88F30-8D46-402B-A7C3-B454B2C8CF6F}"/>
              </a:ext>
            </a:extLst>
          </p:cNvPr>
          <p:cNvSpPr txBox="1">
            <a:spLocks noChangeArrowheads="1"/>
          </p:cNvSpPr>
          <p:nvPr/>
        </p:nvSpPr>
        <p:spPr bwMode="auto">
          <a:xfrm>
            <a:off x="11113" y="3175"/>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3600" b="1">
                <a:solidFill>
                  <a:srgbClr val="3333FF"/>
                </a:solidFill>
              </a:rPr>
              <a:t>СТЕРЕОГРАФИЧЕСКАЯ ПРОЕКЦИЯ </a:t>
            </a:r>
          </a:p>
        </p:txBody>
      </p:sp>
      <p:sp>
        <p:nvSpPr>
          <p:cNvPr id="10" name="Text Box 6">
            <a:extLst>
              <a:ext uri="{FF2B5EF4-FFF2-40B4-BE49-F238E27FC236}">
                <a16:creationId xmlns="" xmlns:a16="http://schemas.microsoft.com/office/drawing/2014/main" id="{777E5EA4-BE3A-4672-9B12-A794265327EE}"/>
              </a:ext>
            </a:extLst>
          </p:cNvPr>
          <p:cNvSpPr txBox="1">
            <a:spLocks noChangeArrowheads="1"/>
          </p:cNvSpPr>
          <p:nvPr/>
        </p:nvSpPr>
        <p:spPr bwMode="auto">
          <a:xfrm>
            <a:off x="0" y="5491163"/>
            <a:ext cx="9144000" cy="1292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1800" b="1" dirty="0">
                <a:solidFill>
                  <a:srgbClr val="3333FF"/>
                </a:solidFill>
              </a:rPr>
              <a:t>Точка «</a:t>
            </a:r>
            <a:r>
              <a:rPr lang="en-US" altLang="ru-RU" sz="1800" b="1" dirty="0">
                <a:solidFill>
                  <a:srgbClr val="3333FF"/>
                </a:solidFill>
              </a:rPr>
              <a:t>a</a:t>
            </a:r>
            <a:r>
              <a:rPr lang="ru-RU" altLang="ru-RU" sz="1800" b="1" dirty="0">
                <a:solidFill>
                  <a:srgbClr val="3333FF"/>
                </a:solidFill>
              </a:rPr>
              <a:t>»</a:t>
            </a:r>
            <a:r>
              <a:rPr lang="en-US" altLang="ru-RU" sz="1800" b="1" dirty="0">
                <a:solidFill>
                  <a:srgbClr val="3333FF"/>
                </a:solidFill>
              </a:rPr>
              <a:t> </a:t>
            </a:r>
            <a:r>
              <a:rPr lang="ru-RU" altLang="ru-RU" sz="1800" b="1" dirty="0">
                <a:solidFill>
                  <a:srgbClr val="3333FF"/>
                </a:solidFill>
              </a:rPr>
              <a:t>в пространстве </a:t>
            </a:r>
            <a:r>
              <a:rPr lang="en-US" altLang="ru-RU" sz="1800" b="1" dirty="0">
                <a:solidFill>
                  <a:srgbClr val="3333FF"/>
                </a:solidFill>
              </a:rPr>
              <a:t>V </a:t>
            </a:r>
            <a:r>
              <a:rPr lang="ru-RU" altLang="ru-RU" sz="1800" b="1" dirty="0">
                <a:solidFill>
                  <a:srgbClr val="3333FF"/>
                </a:solidFill>
              </a:rPr>
              <a:t>проектируется на поверхность сферы </a:t>
            </a:r>
            <a:r>
              <a:rPr lang="en-US" altLang="ru-RU" sz="1800" b="1" dirty="0">
                <a:solidFill>
                  <a:srgbClr val="3333FF"/>
                </a:solidFill>
              </a:rPr>
              <a:t>-</a:t>
            </a:r>
            <a:r>
              <a:rPr lang="ru-RU" altLang="ru-RU" sz="1800" b="1" dirty="0">
                <a:solidFill>
                  <a:srgbClr val="3333FF"/>
                </a:solidFill>
              </a:rPr>
              <a:t> точка «</a:t>
            </a:r>
            <a:r>
              <a:rPr lang="en-US" altLang="ru-RU" sz="1800" b="1" dirty="0">
                <a:solidFill>
                  <a:srgbClr val="3333FF"/>
                </a:solidFill>
              </a:rPr>
              <a:t>a’</a:t>
            </a:r>
            <a:r>
              <a:rPr lang="ru-RU" altLang="ru-RU" sz="1800" b="1" dirty="0">
                <a:solidFill>
                  <a:srgbClr val="3333FF"/>
                </a:solidFill>
              </a:rPr>
              <a:t>»</a:t>
            </a:r>
            <a:r>
              <a:rPr lang="en-US" altLang="ru-RU" sz="1800" b="1" dirty="0">
                <a:solidFill>
                  <a:srgbClr val="3333FF"/>
                </a:solidFill>
              </a:rPr>
              <a:t> </a:t>
            </a:r>
            <a:r>
              <a:rPr lang="ru-RU" altLang="ru-RU" sz="1800" b="1" dirty="0">
                <a:solidFill>
                  <a:srgbClr val="3333FF"/>
                </a:solidFill>
              </a:rPr>
              <a:t>это сферическая проекция; - проекция этой точки «</a:t>
            </a:r>
            <a:r>
              <a:rPr lang="en-US" altLang="ru-RU" sz="1800" b="1" dirty="0">
                <a:solidFill>
                  <a:srgbClr val="3333FF"/>
                </a:solidFill>
              </a:rPr>
              <a:t>a’</a:t>
            </a:r>
            <a:r>
              <a:rPr lang="ru-RU" altLang="ru-RU" sz="1800" b="1" dirty="0">
                <a:solidFill>
                  <a:srgbClr val="3333FF"/>
                </a:solidFill>
              </a:rPr>
              <a:t>»</a:t>
            </a:r>
            <a:r>
              <a:rPr lang="en-US" altLang="ru-RU" sz="1800" b="1" dirty="0">
                <a:solidFill>
                  <a:srgbClr val="3333FF"/>
                </a:solidFill>
              </a:rPr>
              <a:t> </a:t>
            </a:r>
            <a:r>
              <a:rPr lang="ru-RU" altLang="ru-RU" sz="1800" b="1" dirty="0">
                <a:solidFill>
                  <a:srgbClr val="3333FF"/>
                </a:solidFill>
              </a:rPr>
              <a:t>на экваториальную плоскость </a:t>
            </a:r>
            <a:r>
              <a:rPr lang="en-US" altLang="ru-RU" sz="1800" b="1" dirty="0">
                <a:solidFill>
                  <a:srgbClr val="3333FF"/>
                </a:solidFill>
              </a:rPr>
              <a:t>P, </a:t>
            </a:r>
            <a:r>
              <a:rPr lang="ru-RU" altLang="ru-RU" sz="1800" b="1" dirty="0">
                <a:solidFill>
                  <a:srgbClr val="3333FF"/>
                </a:solidFill>
              </a:rPr>
              <a:t>т.е.</a:t>
            </a:r>
            <a:r>
              <a:rPr lang="en-US" altLang="ru-RU" sz="1800" b="1" dirty="0">
                <a:solidFill>
                  <a:srgbClr val="3333FF"/>
                </a:solidFill>
              </a:rPr>
              <a:t> </a:t>
            </a:r>
            <a:r>
              <a:rPr lang="ru-RU" altLang="ru-RU" sz="1800" b="1" dirty="0">
                <a:solidFill>
                  <a:srgbClr val="3333FF"/>
                </a:solidFill>
              </a:rPr>
              <a:t>точка «</a:t>
            </a:r>
            <a:r>
              <a:rPr lang="en-US" altLang="ru-RU" sz="1800" b="1" dirty="0">
                <a:solidFill>
                  <a:srgbClr val="3333FF"/>
                </a:solidFill>
              </a:rPr>
              <a:t>a</a:t>
            </a:r>
            <a:r>
              <a:rPr lang="en-US" altLang="ru-RU" sz="1000" b="1" dirty="0">
                <a:solidFill>
                  <a:srgbClr val="3333FF"/>
                </a:solidFill>
              </a:rPr>
              <a:t>1</a:t>
            </a:r>
            <a:r>
              <a:rPr lang="ru-RU" altLang="ru-RU" sz="1800" b="1" dirty="0">
                <a:solidFill>
                  <a:srgbClr val="3333FF"/>
                </a:solidFill>
              </a:rPr>
              <a:t>»</a:t>
            </a:r>
            <a:r>
              <a:rPr lang="en-US" altLang="ru-RU" sz="1800" b="1" dirty="0">
                <a:solidFill>
                  <a:srgbClr val="3333FF"/>
                </a:solidFill>
              </a:rPr>
              <a:t> </a:t>
            </a:r>
            <a:r>
              <a:rPr lang="ru-RU" altLang="ru-RU" sz="1800" b="1" dirty="0">
                <a:solidFill>
                  <a:srgbClr val="3333FF"/>
                </a:solidFill>
              </a:rPr>
              <a:t>  носит название </a:t>
            </a:r>
          </a:p>
          <a:p>
            <a:pPr algn="ctr" eaLnBrk="1" hangingPunct="1">
              <a:spcBef>
                <a:spcPct val="0"/>
              </a:spcBef>
              <a:buFontTx/>
              <a:buNone/>
            </a:pPr>
            <a:r>
              <a:rPr lang="ru-RU" altLang="ru-RU" sz="2400" b="1" dirty="0">
                <a:solidFill>
                  <a:srgbClr val="FF0000"/>
                </a:solidFill>
              </a:rPr>
              <a:t>стереографической проекции</a:t>
            </a:r>
            <a:r>
              <a:rPr lang="ru-RU" altLang="ru-RU" sz="2400" dirty="0">
                <a:solidFill>
                  <a:srgbClr val="FF0000"/>
                </a:solidFill>
              </a:rPr>
              <a:t> </a:t>
            </a:r>
            <a:r>
              <a:rPr lang="ru-RU" altLang="ru-RU" sz="2400" b="1" dirty="0">
                <a:solidFill>
                  <a:srgbClr val="FF0000"/>
                </a:solidFill>
              </a:rPr>
              <a:t>выбранной плоскости</a:t>
            </a:r>
            <a:r>
              <a:rPr lang="en-US" altLang="ru-RU" sz="2400" b="1" dirty="0">
                <a:solidFill>
                  <a:srgbClr val="FF0000"/>
                </a:solidFill>
              </a:rPr>
              <a:t> </a:t>
            </a:r>
            <a:endParaRPr lang="ru-RU" altLang="ru-RU" sz="2400" b="1" dirty="0">
              <a:solidFill>
                <a:srgbClr val="FF0000"/>
              </a:solidFill>
            </a:endParaRPr>
          </a:p>
        </p:txBody>
      </p:sp>
      <p:pic>
        <p:nvPicPr>
          <p:cNvPr id="3" name="Рисунок 2">
            <a:extLst>
              <a:ext uri="{FF2B5EF4-FFF2-40B4-BE49-F238E27FC236}">
                <a16:creationId xmlns="" xmlns:a16="http://schemas.microsoft.com/office/drawing/2014/main" id="{3CC8802E-76B1-4FCB-B6D7-3F65FECEB1D9}"/>
              </a:ext>
            </a:extLst>
          </p:cNvPr>
          <p:cNvPicPr>
            <a:picLocks noChangeAspect="1"/>
          </p:cNvPicPr>
          <p:nvPr/>
        </p:nvPicPr>
        <p:blipFill>
          <a:blip r:embed="rId2"/>
          <a:stretch>
            <a:fillRect/>
          </a:stretch>
        </p:blipFill>
        <p:spPr>
          <a:xfrm>
            <a:off x="925513" y="743726"/>
            <a:ext cx="7315200" cy="461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36912"/>
            <a:ext cx="1756186" cy="1568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873" y="2673884"/>
            <a:ext cx="1664666" cy="1494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77" y="4316395"/>
            <a:ext cx="1756185" cy="158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0931" y="4336571"/>
            <a:ext cx="1664667" cy="156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274" y="957708"/>
            <a:ext cx="1704129" cy="159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1" y="957708"/>
            <a:ext cx="1756185" cy="159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Овал 17"/>
          <p:cNvSpPr/>
          <p:nvPr/>
        </p:nvSpPr>
        <p:spPr bwMode="auto">
          <a:xfrm>
            <a:off x="4716016" y="1337762"/>
            <a:ext cx="3816424" cy="3862516"/>
          </a:xfrm>
          <a:prstGeom prst="ellipse">
            <a:avLst/>
          </a:prstGeom>
          <a:solidFill>
            <a:schemeClr val="bg2">
              <a:lumMod val="20000"/>
              <a:lumOff val="80000"/>
            </a:schemeClr>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cs typeface="Arial" charset="0"/>
            </a:endParaRPr>
          </a:p>
        </p:txBody>
      </p:sp>
      <p:cxnSp>
        <p:nvCxnSpPr>
          <p:cNvPr id="19" name="Прямая соединительная линия 18"/>
          <p:cNvCxnSpPr>
            <a:stCxn id="18" idx="2"/>
            <a:endCxn id="18" idx="6"/>
          </p:cNvCxnSpPr>
          <p:nvPr/>
        </p:nvCxnSpPr>
        <p:spPr bwMode="auto">
          <a:xfrm>
            <a:off x="4716016" y="3269020"/>
            <a:ext cx="381642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Прямая соединительная линия 19"/>
          <p:cNvCxnSpPr>
            <a:stCxn id="18" idx="0"/>
            <a:endCxn id="18" idx="4"/>
          </p:cNvCxnSpPr>
          <p:nvPr/>
        </p:nvCxnSpPr>
        <p:spPr bwMode="auto">
          <a:xfrm>
            <a:off x="6624228" y="1337762"/>
            <a:ext cx="0" cy="38625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Овал 11"/>
          <p:cNvSpPr/>
          <p:nvPr/>
        </p:nvSpPr>
        <p:spPr bwMode="auto">
          <a:xfrm>
            <a:off x="6552220" y="1268760"/>
            <a:ext cx="144016" cy="1440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cs typeface="Arial" charset="0"/>
            </a:endParaRPr>
          </a:p>
        </p:txBody>
      </p:sp>
      <p:sp>
        <p:nvSpPr>
          <p:cNvPr id="25" name="Овал 24"/>
          <p:cNvSpPr/>
          <p:nvPr/>
        </p:nvSpPr>
        <p:spPr bwMode="auto">
          <a:xfrm>
            <a:off x="6552220" y="5116831"/>
            <a:ext cx="144016" cy="1440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cs typeface="Arial" charset="0"/>
            </a:endParaRPr>
          </a:p>
        </p:txBody>
      </p:sp>
      <p:sp>
        <p:nvSpPr>
          <p:cNvPr id="26" name="Овал 25"/>
          <p:cNvSpPr/>
          <p:nvPr/>
        </p:nvSpPr>
        <p:spPr bwMode="auto">
          <a:xfrm>
            <a:off x="4644008" y="3200018"/>
            <a:ext cx="144016" cy="1440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cs typeface="Arial" charset="0"/>
            </a:endParaRPr>
          </a:p>
        </p:txBody>
      </p:sp>
      <p:sp>
        <p:nvSpPr>
          <p:cNvPr id="28" name="Овал 27"/>
          <p:cNvSpPr/>
          <p:nvPr/>
        </p:nvSpPr>
        <p:spPr bwMode="auto">
          <a:xfrm>
            <a:off x="6552128" y="3197012"/>
            <a:ext cx="144016" cy="1440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cs typeface="Arial" charset="0"/>
            </a:endParaRPr>
          </a:p>
        </p:txBody>
      </p:sp>
      <p:sp>
        <p:nvSpPr>
          <p:cNvPr id="29" name="Овал 28"/>
          <p:cNvSpPr/>
          <p:nvPr/>
        </p:nvSpPr>
        <p:spPr bwMode="auto">
          <a:xfrm>
            <a:off x="8460432" y="3200018"/>
            <a:ext cx="144016" cy="144016"/>
          </a:xfrm>
          <a:prstGeom prst="ellipse">
            <a:avLst/>
          </a:prstGeom>
          <a:solidFill>
            <a:schemeClr val="bg1"/>
          </a:solid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charset="0"/>
              <a:cs typeface="Arial" charset="0"/>
            </a:endParaRPr>
          </a:p>
        </p:txBody>
      </p:sp>
      <p:sp>
        <p:nvSpPr>
          <p:cNvPr id="14" name="TextBox 13"/>
          <p:cNvSpPr txBox="1"/>
          <p:nvPr/>
        </p:nvSpPr>
        <p:spPr>
          <a:xfrm>
            <a:off x="6232842" y="2796902"/>
            <a:ext cx="782587" cy="400110"/>
          </a:xfrm>
          <a:prstGeom prst="rect">
            <a:avLst/>
          </a:prstGeom>
          <a:noFill/>
        </p:spPr>
        <p:txBody>
          <a:bodyPr wrap="none" rtlCol="0">
            <a:spAutoFit/>
          </a:bodyPr>
          <a:lstStyle/>
          <a:p>
            <a:r>
              <a:rPr lang="en-US" sz="2000" dirty="0"/>
              <a:t>(100)</a:t>
            </a:r>
            <a:endParaRPr lang="ru-RU" sz="2000" dirty="0"/>
          </a:p>
        </p:txBody>
      </p:sp>
      <p:sp>
        <p:nvSpPr>
          <p:cNvPr id="15" name="TextBox 14"/>
          <p:cNvSpPr txBox="1"/>
          <p:nvPr/>
        </p:nvSpPr>
        <p:spPr>
          <a:xfrm>
            <a:off x="6272538" y="900936"/>
            <a:ext cx="723275" cy="369332"/>
          </a:xfrm>
          <a:prstGeom prst="rect">
            <a:avLst/>
          </a:prstGeom>
          <a:noFill/>
        </p:spPr>
        <p:txBody>
          <a:bodyPr wrap="none" rtlCol="0">
            <a:spAutoFit/>
          </a:bodyPr>
          <a:lstStyle/>
          <a:p>
            <a:r>
              <a:rPr lang="en-US" dirty="0"/>
              <a:t>(001)</a:t>
            </a:r>
            <a:endParaRPr lang="ru-RU" dirty="0"/>
          </a:p>
        </p:txBody>
      </p:sp>
      <p:sp>
        <p:nvSpPr>
          <p:cNvPr id="36" name="TextBox 35"/>
          <p:cNvSpPr txBox="1"/>
          <p:nvPr/>
        </p:nvSpPr>
        <p:spPr>
          <a:xfrm>
            <a:off x="6282038" y="5260847"/>
            <a:ext cx="723275" cy="369332"/>
          </a:xfrm>
          <a:prstGeom prst="rect">
            <a:avLst/>
          </a:prstGeom>
          <a:noFill/>
        </p:spPr>
        <p:txBody>
          <a:bodyPr wrap="none" rtlCol="0">
            <a:spAutoFit/>
          </a:bodyPr>
          <a:lstStyle/>
          <a:p>
            <a:r>
              <a:rPr lang="en-US" dirty="0"/>
              <a:t>(001)</a:t>
            </a:r>
            <a:endParaRPr lang="ru-RU" dirty="0"/>
          </a:p>
        </p:txBody>
      </p:sp>
      <p:sp>
        <p:nvSpPr>
          <p:cNvPr id="17" name="TextBox 16"/>
          <p:cNvSpPr txBox="1"/>
          <p:nvPr/>
        </p:nvSpPr>
        <p:spPr>
          <a:xfrm>
            <a:off x="8532440" y="3087360"/>
            <a:ext cx="723275" cy="369332"/>
          </a:xfrm>
          <a:prstGeom prst="rect">
            <a:avLst/>
          </a:prstGeom>
          <a:noFill/>
        </p:spPr>
        <p:txBody>
          <a:bodyPr wrap="none" rtlCol="0">
            <a:spAutoFit/>
          </a:bodyPr>
          <a:lstStyle/>
          <a:p>
            <a:r>
              <a:rPr lang="en-US" dirty="0"/>
              <a:t>(010)</a:t>
            </a:r>
            <a:endParaRPr lang="ru-RU" dirty="0"/>
          </a:p>
        </p:txBody>
      </p:sp>
      <p:sp>
        <p:nvSpPr>
          <p:cNvPr id="38" name="TextBox 37"/>
          <p:cNvSpPr txBox="1"/>
          <p:nvPr/>
        </p:nvSpPr>
        <p:spPr>
          <a:xfrm>
            <a:off x="4003605" y="3114000"/>
            <a:ext cx="723275" cy="369332"/>
          </a:xfrm>
          <a:prstGeom prst="rect">
            <a:avLst/>
          </a:prstGeom>
          <a:noFill/>
        </p:spPr>
        <p:txBody>
          <a:bodyPr wrap="none" rtlCol="0">
            <a:spAutoFit/>
          </a:bodyPr>
          <a:lstStyle/>
          <a:p>
            <a:r>
              <a:rPr lang="en-US" dirty="0"/>
              <a:t>(010)</a:t>
            </a:r>
            <a:endParaRPr lang="ru-RU" dirty="0"/>
          </a:p>
        </p:txBody>
      </p:sp>
      <p:sp>
        <p:nvSpPr>
          <p:cNvPr id="40" name="TextBox 39"/>
          <p:cNvSpPr txBox="1"/>
          <p:nvPr/>
        </p:nvSpPr>
        <p:spPr>
          <a:xfrm>
            <a:off x="6615354" y="4992142"/>
            <a:ext cx="312906" cy="369332"/>
          </a:xfrm>
          <a:prstGeom prst="rect">
            <a:avLst/>
          </a:prstGeom>
          <a:noFill/>
        </p:spPr>
        <p:txBody>
          <a:bodyPr wrap="none" rtlCol="0">
            <a:spAutoFit/>
          </a:bodyPr>
          <a:lstStyle/>
          <a:p>
            <a:r>
              <a:rPr lang="en-US" dirty="0"/>
              <a:t>_</a:t>
            </a:r>
            <a:endParaRPr lang="ru-RU" dirty="0"/>
          </a:p>
        </p:txBody>
      </p:sp>
      <p:sp>
        <p:nvSpPr>
          <p:cNvPr id="41" name="TextBox 40"/>
          <p:cNvSpPr txBox="1"/>
          <p:nvPr/>
        </p:nvSpPr>
        <p:spPr>
          <a:xfrm>
            <a:off x="4208789" y="2796902"/>
            <a:ext cx="312906" cy="369332"/>
          </a:xfrm>
          <a:prstGeom prst="rect">
            <a:avLst/>
          </a:prstGeom>
          <a:noFill/>
        </p:spPr>
        <p:txBody>
          <a:bodyPr wrap="none" rtlCol="0">
            <a:spAutoFit/>
          </a:bodyPr>
          <a:lstStyle/>
          <a:p>
            <a:r>
              <a:rPr lang="en-US" dirty="0"/>
              <a:t>_</a:t>
            </a:r>
            <a:endParaRPr lang="ru-RU" dirty="0"/>
          </a:p>
        </p:txBody>
      </p:sp>
    </p:spTree>
    <p:extLst>
      <p:ext uri="{BB962C8B-B14F-4D97-AF65-F5344CB8AC3E}">
        <p14:creationId xmlns:p14="http://schemas.microsoft.com/office/powerpoint/2010/main" val="209612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0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0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0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60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0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animBg="1"/>
      <p:bldP spid="25" grpId="0" animBg="1"/>
      <p:bldP spid="26" grpId="0" animBg="1"/>
      <p:bldP spid="28" grpId="0" animBg="1"/>
      <p:bldP spid="29" grpId="0" animBg="1"/>
      <p:bldP spid="14" grpId="0"/>
      <p:bldP spid="15" grpId="0"/>
      <p:bldP spid="36" grpId="0"/>
      <p:bldP spid="17" grpId="0"/>
      <p:bldP spid="38" grpId="0"/>
      <p:bldP spid="40" grpId="0"/>
      <p:bldP spid="4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7">
            <a:extLst>
              <a:ext uri="{FF2B5EF4-FFF2-40B4-BE49-F238E27FC236}">
                <a16:creationId xmlns="" xmlns:a16="http://schemas.microsoft.com/office/drawing/2014/main" id="{287545B4-0A6A-4A43-98A8-34CE6F9BEEB9}"/>
              </a:ext>
            </a:extLst>
          </p:cNvPr>
          <p:cNvSpPr txBox="1">
            <a:spLocks noChangeArrowheads="1"/>
          </p:cNvSpPr>
          <p:nvPr/>
        </p:nvSpPr>
        <p:spPr bwMode="auto">
          <a:xfrm>
            <a:off x="-1588" y="5657850"/>
            <a:ext cx="9145588"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400" b="1">
                <a:solidFill>
                  <a:srgbClr val="FF0000"/>
                </a:solidFill>
              </a:rPr>
              <a:t>Выше мы ввели понятие кристаллографического комплекса</a:t>
            </a:r>
            <a:r>
              <a:rPr lang="ru-RU" altLang="ru-RU" sz="2400" b="1">
                <a:solidFill>
                  <a:srgbClr val="3333FF"/>
                </a:solidFill>
              </a:rPr>
              <a:t>. Теперь понятно почему!!!</a:t>
            </a:r>
            <a:r>
              <a:rPr lang="en-US" altLang="ru-RU" sz="2400" b="1">
                <a:solidFill>
                  <a:srgbClr val="3333FF"/>
                </a:solidFill>
              </a:rPr>
              <a:t> </a:t>
            </a:r>
          </a:p>
          <a:p>
            <a:pPr algn="ctr" eaLnBrk="1" hangingPunct="1">
              <a:spcBef>
                <a:spcPct val="0"/>
              </a:spcBef>
              <a:buFontTx/>
              <a:buNone/>
            </a:pPr>
            <a:r>
              <a:rPr lang="ru-RU" altLang="ru-RU" sz="2400" b="1">
                <a:solidFill>
                  <a:srgbClr val="3333FF"/>
                </a:solidFill>
              </a:rPr>
              <a:t>Нормали к плоскостям – вектора обратной решетки </a:t>
            </a:r>
          </a:p>
        </p:txBody>
      </p:sp>
      <p:graphicFrame>
        <p:nvGraphicFramePr>
          <p:cNvPr id="17410" name="Object 9">
            <a:extLst>
              <a:ext uri="{FF2B5EF4-FFF2-40B4-BE49-F238E27FC236}">
                <a16:creationId xmlns="" xmlns:a16="http://schemas.microsoft.com/office/drawing/2014/main" id="{018C6EBD-530E-43F5-AB77-B350E3724DA3}"/>
              </a:ext>
            </a:extLst>
          </p:cNvPr>
          <p:cNvGraphicFramePr>
            <a:graphicFrameLocks noChangeAspect="1"/>
          </p:cNvGraphicFramePr>
          <p:nvPr/>
        </p:nvGraphicFramePr>
        <p:xfrm>
          <a:off x="1643063" y="4724400"/>
          <a:ext cx="3649662" cy="623888"/>
        </p:xfrm>
        <a:graphic>
          <a:graphicData uri="http://schemas.openxmlformats.org/presentationml/2006/ole">
            <mc:AlternateContent xmlns:mc="http://schemas.openxmlformats.org/markup-compatibility/2006">
              <mc:Choice xmlns:v="urn:schemas-microsoft-com:vml" Requires="v">
                <p:oleObj spid="_x0000_s68889" name="Equation" r:id="rId3" imgW="1167893" imgH="203112" progId="Equation.DSMT4">
                  <p:embed/>
                </p:oleObj>
              </mc:Choice>
              <mc:Fallback>
                <p:oleObj name="Equation" r:id="rId3" imgW="1167893" imgH="203112" progId="Equation.DSMT4">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4724400"/>
                        <a:ext cx="3649662" cy="623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433" name="Picture 4" descr="CKa">
            <a:extLst>
              <a:ext uri="{FF2B5EF4-FFF2-40B4-BE49-F238E27FC236}">
                <a16:creationId xmlns="" xmlns:a16="http://schemas.microsoft.com/office/drawing/2014/main" id="{A3815266-6861-4FD1-8E8C-6A8D8918B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5400"/>
            <a:ext cx="45513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Object 27">
            <a:extLst>
              <a:ext uri="{FF2B5EF4-FFF2-40B4-BE49-F238E27FC236}">
                <a16:creationId xmlns="" xmlns:a16="http://schemas.microsoft.com/office/drawing/2014/main" id="{52B67D49-05AA-4BFE-ACB2-74891515CE44}"/>
              </a:ext>
            </a:extLst>
          </p:cNvPr>
          <p:cNvGraphicFramePr>
            <a:graphicFrameLocks noChangeAspect="1"/>
          </p:cNvGraphicFramePr>
          <p:nvPr/>
        </p:nvGraphicFramePr>
        <p:xfrm>
          <a:off x="5792788" y="4754563"/>
          <a:ext cx="1490662" cy="620712"/>
        </p:xfrm>
        <a:graphic>
          <a:graphicData uri="http://schemas.openxmlformats.org/presentationml/2006/ole">
            <mc:AlternateContent xmlns:mc="http://schemas.openxmlformats.org/markup-compatibility/2006">
              <mc:Choice xmlns:v="urn:schemas-microsoft-com:vml" Requires="v">
                <p:oleObj spid="_x0000_s68890" name="Equation" r:id="rId6" imgW="609336" imgH="253890" progId="Equation.DSMT4">
                  <p:embed/>
                </p:oleObj>
              </mc:Choice>
              <mc:Fallback>
                <p:oleObj name="Equation" r:id="rId6" imgW="609336" imgH="253890" progId="Equation.DSMT4">
                  <p:embed/>
                  <p:pic>
                    <p:nvPicPr>
                      <p:cNvPr id="0"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2788" y="4754563"/>
                        <a:ext cx="1490662" cy="620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33" name="Picture 33">
            <a:extLst>
              <a:ext uri="{FF2B5EF4-FFF2-40B4-BE49-F238E27FC236}">
                <a16:creationId xmlns="" xmlns:a16="http://schemas.microsoft.com/office/drawing/2014/main" id="{A9ADCAB5-E576-4888-A414-278A1DB005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725" y="25400"/>
            <a:ext cx="3559175" cy="450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7674</TotalTime>
  <Words>4549</Words>
  <Application>Microsoft Office PowerPoint</Application>
  <PresentationFormat>Экран (4:3)</PresentationFormat>
  <Paragraphs>536</Paragraphs>
  <Slides>141</Slides>
  <Notes>12</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141</vt:i4>
      </vt:variant>
    </vt:vector>
  </HeadingPairs>
  <TitlesOfParts>
    <vt:vector size="143" baseType="lpstr">
      <vt:lpstr>Оформление по умолчанию</vt:lpstr>
      <vt:lpstr>Equation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ISSP RAS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Ernest Suvorov</dc:creator>
  <cp:lastModifiedBy>Suvorov</cp:lastModifiedBy>
  <cp:revision>701</cp:revision>
  <dcterms:created xsi:type="dcterms:W3CDTF">2010-04-06T10:37:45Z</dcterms:created>
  <dcterms:modified xsi:type="dcterms:W3CDTF">2024-03-20T09:15:38Z</dcterms:modified>
</cp:coreProperties>
</file>